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8288000" cy="10287000"/>
  <p:notesSz cx="6858000" cy="9144000"/>
  <p:embeddedFontLst>
    <p:embeddedFont>
      <p:font typeface="Abril Fatface" charset="1" panose="02000503000000020003"/>
      <p:regular r:id="rId37"/>
    </p:embeddedFont>
    <p:embeddedFont>
      <p:font typeface="Roboto" charset="1" panose="02000000000000000000"/>
      <p:regular r:id="rId38"/>
    </p:embeddedFont>
    <p:embeddedFont>
      <p:font typeface="Roboto Bold" charset="1" panose="02000000000000000000"/>
      <p:regular r:id="rId39"/>
    </p:embeddedFont>
    <p:embeddedFont>
      <p:font typeface="Arimo" charset="1" panose="020B0604020202020204"/>
      <p:regular r:id="rId40"/>
    </p:embeddedFont>
    <p:embeddedFont>
      <p:font typeface="Arimo Bold" charset="1" panose="020B0704020202020204"/>
      <p:regular r:id="rId41"/>
    </p:embeddedFont>
    <p:embeddedFont>
      <p:font typeface="Arimo Italics" charset="1" panose="020B0604020202090204"/>
      <p:regular r:id="rId42"/>
    </p:embeddedFont>
    <p:embeddedFont>
      <p:font typeface="Canva Sans" charset="1" panose="020B0503030501040103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41" Target="fonts/font41.fntdata" Type="http://schemas.openxmlformats.org/officeDocument/2006/relationships/font"/><Relationship Id="rId42" Target="fonts/font42.fntdata" Type="http://schemas.openxmlformats.org/officeDocument/2006/relationships/font"/><Relationship Id="rId43" Target="fonts/font43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44974" y="245643"/>
            <a:ext cx="3358533" cy="3358533"/>
          </a:xfrm>
          <a:custGeom>
            <a:avLst/>
            <a:gdLst/>
            <a:ahLst/>
            <a:cxnLst/>
            <a:rect r="r" b="b" t="t" l="l"/>
            <a:pathLst>
              <a:path h="3358533" w="3358533">
                <a:moveTo>
                  <a:pt x="0" y="0"/>
                </a:moveTo>
                <a:lnTo>
                  <a:pt x="3358532" y="0"/>
                </a:lnTo>
                <a:lnTo>
                  <a:pt x="3358532" y="3358533"/>
                </a:lnTo>
                <a:lnTo>
                  <a:pt x="0" y="33585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035961" y="1340375"/>
            <a:ext cx="12898386" cy="70135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000000"/>
                </a:solidFill>
                <a:latin typeface="Abril Fatface"/>
              </a:rPr>
              <a:t>Effective Communication Skills for Difficult Situations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8875395"/>
            <a:ext cx="4717700" cy="630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Roboto"/>
              </a:rPr>
              <a:t>STEFANIE ROBACK LCSW, LCAS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Roboto"/>
              </a:rPr>
              <a:t>ARISE COUNSELING AND THERAPY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63980" y="503380"/>
            <a:ext cx="10960039" cy="133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Abril Fatface"/>
              </a:rPr>
              <a:t>types of communication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657170" y="2948998"/>
            <a:ext cx="2973660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mo Bold"/>
              </a:rPr>
              <a:t>Assertive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910144" y="4150757"/>
            <a:ext cx="10467711" cy="4199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Values both parties wants/needs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Listens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Does not interrupt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Willing to compromise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Stands up for own rights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Confident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Good eye contact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852571" y="2047070"/>
            <a:ext cx="12582858" cy="3738246"/>
          </a:xfrm>
          <a:custGeom>
            <a:avLst/>
            <a:gdLst/>
            <a:ahLst/>
            <a:cxnLst/>
            <a:rect r="r" b="b" t="t" l="l"/>
            <a:pathLst>
              <a:path h="3738246" w="12582858">
                <a:moveTo>
                  <a:pt x="0" y="0"/>
                </a:moveTo>
                <a:lnTo>
                  <a:pt x="12582858" y="0"/>
                </a:lnTo>
                <a:lnTo>
                  <a:pt x="12582858" y="3738246"/>
                </a:lnTo>
                <a:lnTo>
                  <a:pt x="0" y="37382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860521" y="6375866"/>
            <a:ext cx="12574908" cy="3245138"/>
          </a:xfrm>
          <a:custGeom>
            <a:avLst/>
            <a:gdLst/>
            <a:ahLst/>
            <a:cxnLst/>
            <a:rect r="r" b="b" t="t" l="l"/>
            <a:pathLst>
              <a:path h="3245138" w="12574908">
                <a:moveTo>
                  <a:pt x="0" y="0"/>
                </a:moveTo>
                <a:lnTo>
                  <a:pt x="12574908" y="0"/>
                </a:lnTo>
                <a:lnTo>
                  <a:pt x="12574908" y="3245138"/>
                </a:lnTo>
                <a:lnTo>
                  <a:pt x="0" y="32451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767334" y="-161925"/>
            <a:ext cx="4761283" cy="141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80"/>
              </a:lnSpc>
            </a:pPr>
            <a:r>
              <a:rPr lang="en-US" sz="8200">
                <a:solidFill>
                  <a:srgbClr val="000000"/>
                </a:solidFill>
                <a:latin typeface="Abril Fatface"/>
              </a:rPr>
              <a:t>examples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010018" y="530104"/>
            <a:ext cx="6267965" cy="14109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480"/>
              </a:lnSpc>
            </a:pPr>
            <a:r>
              <a:rPr lang="en-US" sz="8200">
                <a:solidFill>
                  <a:srgbClr val="000000"/>
                </a:solidFill>
                <a:latin typeface="Abril Fatface"/>
              </a:rPr>
              <a:t>let’s practice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2533179"/>
            <a:ext cx="16230600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A coworker takes credit for your idea during a meeting.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Your roommate consistently leaves dirty dishes in the sink.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Your colleague is frequently late for meetings, causing delays.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Your partner forgets to pick up groceries despite promising to do so.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Your group project partner consistently misses deadlines, affecting the team's progress.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28007" y="593091"/>
            <a:ext cx="11031986" cy="133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Abril Fatface"/>
              </a:rPr>
              <a:t>healthy communication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954295" y="3520039"/>
            <a:ext cx="12379410" cy="179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Assertive communication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Calm tone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Actively listens and reflects 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690399" y="107632"/>
            <a:ext cx="8907202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Abril Fatface"/>
              </a:rPr>
              <a:t>active listening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744184" y="3868086"/>
            <a:ext cx="4799633" cy="1799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“I hear you saying that...”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“You’re telling me that...”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“It sounds like you feel...”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58255" y="2372959"/>
            <a:ext cx="12771491" cy="6885341"/>
          </a:xfrm>
          <a:custGeom>
            <a:avLst/>
            <a:gdLst/>
            <a:ahLst/>
            <a:cxnLst/>
            <a:rect r="r" b="b" t="t" l="l"/>
            <a:pathLst>
              <a:path h="6885341" w="12771491">
                <a:moveTo>
                  <a:pt x="0" y="0"/>
                </a:moveTo>
                <a:lnTo>
                  <a:pt x="12771490" y="0"/>
                </a:lnTo>
                <a:lnTo>
                  <a:pt x="12771490" y="6885341"/>
                </a:lnTo>
                <a:lnTo>
                  <a:pt x="0" y="68853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36200" y="284798"/>
            <a:ext cx="4615600" cy="133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Abril Fatface"/>
              </a:rPr>
              <a:t>reflection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160791" y="284798"/>
            <a:ext cx="5966418" cy="133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Abril Fatface"/>
              </a:rPr>
              <a:t>let’s practice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91154" y="2683171"/>
            <a:ext cx="14846902" cy="718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"I'm concerned about the changes our department is undergoing."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"I'm struggling to meet the project deadlines because I have too many tasks on my plate."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"I've been feeling overwhelmed lately because I'm handling multiple projects simultaneously, and it's affecting my productivity."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</a:rPr>
              <a:t>"I'm feeling really stressed about the upcoming client presentation. I'm worried I won't meet their expectations."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480715" y="107632"/>
            <a:ext cx="7326571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Abril Fatface"/>
              </a:rPr>
              <a:t>soft startups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32272" y="3300730"/>
            <a:ext cx="15623456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Save the conversation for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a calmer moment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if possible (the brain in fight or flight)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Check your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body language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and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tone of voice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Be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clear,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simple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and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specific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when describing the issue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Be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respectful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Look for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resolution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817571" y="107632"/>
            <a:ext cx="6652859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Abril Fatface"/>
              </a:rPr>
              <a:t>core beliefs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628007" y="3202350"/>
            <a:ext cx="11031986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Sometimes in our communication we are coming from a </a:t>
            </a:r>
            <a:r>
              <a:rPr lang="en-US" sz="3399">
                <a:solidFill>
                  <a:srgbClr val="000000"/>
                </a:solidFill>
                <a:latin typeface="Arimo Italics"/>
              </a:rPr>
              <a:t>negative core belief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instead of hearing what is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actually going on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in the conversation. This is impacting our ability to communicate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effectively.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reflect + examine the evidence for this core belief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826713" y="2665197"/>
            <a:ext cx="6634574" cy="6977741"/>
          </a:xfrm>
          <a:custGeom>
            <a:avLst/>
            <a:gdLst/>
            <a:ahLst/>
            <a:cxnLst/>
            <a:rect r="r" b="b" t="t" l="l"/>
            <a:pathLst>
              <a:path h="6977741" w="6634574">
                <a:moveTo>
                  <a:pt x="0" y="0"/>
                </a:moveTo>
                <a:lnTo>
                  <a:pt x="6634574" y="0"/>
                </a:lnTo>
                <a:lnTo>
                  <a:pt x="6634574" y="6977742"/>
                </a:lnTo>
                <a:lnTo>
                  <a:pt x="0" y="697774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465371" y="107632"/>
            <a:ext cx="5357259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Abril Fatface"/>
              </a:rPr>
              <a:t>dearman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632237" y="1028700"/>
            <a:ext cx="5627063" cy="8229600"/>
            <a:chOff x="0" y="0"/>
            <a:chExt cx="7502750" cy="109728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708" t="0" r="2708" b="0"/>
            <a:stretch>
              <a:fillRect/>
            </a:stretch>
          </p:blipFill>
          <p:spPr>
            <a:xfrm flipH="false" flipV="false">
              <a:off x="0" y="0"/>
              <a:ext cx="7502750" cy="10972800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6774704" y="6949661"/>
            <a:ext cx="2951674" cy="2951674"/>
          </a:xfrm>
          <a:custGeom>
            <a:avLst/>
            <a:gdLst/>
            <a:ahLst/>
            <a:cxnLst/>
            <a:rect r="r" b="b" t="t" l="l"/>
            <a:pathLst>
              <a:path h="2951674" w="2951674">
                <a:moveTo>
                  <a:pt x="0" y="0"/>
                </a:moveTo>
                <a:lnTo>
                  <a:pt x="2951673" y="0"/>
                </a:lnTo>
                <a:lnTo>
                  <a:pt x="2951673" y="2951673"/>
                </a:lnTo>
                <a:lnTo>
                  <a:pt x="0" y="29516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3739380"/>
            <a:ext cx="10431498" cy="2902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99"/>
              </a:lnSpc>
            </a:pPr>
          </a:p>
          <a:p>
            <a:pPr algn="l">
              <a:lnSpc>
                <a:spcPts val="5199"/>
              </a:lnSpc>
            </a:pPr>
            <a:r>
              <a:rPr lang="en-US" sz="2599">
                <a:solidFill>
                  <a:srgbClr val="000000"/>
                </a:solidFill>
                <a:latin typeface="Roboto"/>
              </a:rPr>
              <a:t>Master of Science in Social Work from Columbia University NYC 2016</a:t>
            </a:r>
          </a:p>
          <a:p>
            <a:pPr algn="l">
              <a:lnSpc>
                <a:spcPts val="5199"/>
              </a:lnSpc>
            </a:pPr>
          </a:p>
          <a:p>
            <a:pPr algn="l">
              <a:lnSpc>
                <a:spcPts val="2131"/>
              </a:lnSpc>
            </a:pPr>
            <a:r>
              <a:rPr lang="en-US" sz="2599">
                <a:solidFill>
                  <a:srgbClr val="000000"/>
                </a:solidFill>
                <a:latin typeface="Roboto"/>
              </a:rPr>
              <a:t>Licensed Clinical Social Worker</a:t>
            </a:r>
          </a:p>
          <a:p>
            <a:pPr algn="l">
              <a:lnSpc>
                <a:spcPts val="2131"/>
              </a:lnSpc>
            </a:pPr>
          </a:p>
          <a:p>
            <a:pPr algn="l">
              <a:lnSpc>
                <a:spcPts val="2131"/>
              </a:lnSpc>
            </a:pPr>
            <a:r>
              <a:rPr lang="en-US" sz="2599">
                <a:solidFill>
                  <a:srgbClr val="000000"/>
                </a:solidFill>
                <a:latin typeface="Roboto"/>
              </a:rPr>
              <a:t>Licensed Clinical Addiction Specialist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7535545"/>
            <a:ext cx="6372321" cy="1722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 Bold"/>
              </a:rPr>
              <a:t>FOUNDER &amp; CLINICIAN </a:t>
            </a:r>
          </a:p>
          <a:p>
            <a:pPr algn="l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Roboto Bold"/>
              </a:rPr>
              <a:t>Arise Counseling and Therapy Wrightsville Beach, NC</a:t>
            </a:r>
          </a:p>
          <a:p>
            <a:pPr algn="l">
              <a:lnSpc>
                <a:spcPts val="279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625870"/>
            <a:ext cx="9355370" cy="8940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420"/>
              </a:lnSpc>
            </a:pPr>
            <a:r>
              <a:rPr lang="en-US" sz="5300">
                <a:solidFill>
                  <a:srgbClr val="000000"/>
                </a:solidFill>
                <a:latin typeface="Abril Fatface"/>
              </a:rPr>
              <a:t>Stefanie Roback LCSW, LCAS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69620" y="165100"/>
            <a:ext cx="10148759" cy="863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</a:rPr>
              <a:t>communication common mistakes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969277" y="1446650"/>
            <a:ext cx="3906187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</a:rPr>
              <a:t>the four horsemen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628007" y="3900805"/>
            <a:ext cx="11031986" cy="239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criticism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vs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gentle startup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defensiveness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vs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taking responsibility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contempt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vs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fondness/admiration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stone walling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vs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self-soothing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0930" y="4193835"/>
            <a:ext cx="17766140" cy="334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Cope (ahead if you know beforehand or in the moment) 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Confidence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Actively Listen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Empathetic Reflection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De-escalate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Solution Focused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Assertive Communication Style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977560" y="838200"/>
            <a:ext cx="12332879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Abril Fatface"/>
              </a:rPr>
              <a:t>In a difficult situation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4802"/>
            <a:ext cx="1237957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bril Fatface"/>
              </a:rPr>
              <a:t>Example: from both sides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1704523"/>
            <a:ext cx="15575874" cy="1193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2499">
                <a:solidFill>
                  <a:srgbClr val="000000"/>
                </a:solidFill>
                <a:latin typeface="Roboto"/>
              </a:rPr>
              <a:t>You’ve missed a deadline and your manager schedules a discussion with you for tomorrow morning. You’ve had a lot of extra work lately since your teammates have been out sick.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3321050"/>
            <a:ext cx="17259300" cy="1822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2499">
                <a:solidFill>
                  <a:srgbClr val="000000"/>
                </a:solidFill>
                <a:latin typeface="Roboto"/>
              </a:rPr>
              <a:t>Manager: “I wanted to talk this morning about the deadline you’ve missed. This is very unlike you, can you tell me what’s going on?”</a:t>
            </a:r>
          </a:p>
          <a:p>
            <a:pPr algn="l">
              <a:lnSpc>
                <a:spcPts val="4999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60930" y="5800725"/>
            <a:ext cx="17766140" cy="3343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Cope (ahead if you know beforehand or in the moment) 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Confidence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Actively Listen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Empathetic Reflection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De-escalate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Solution Focused</a:t>
            </a:r>
          </a:p>
          <a:p>
            <a:pPr algn="ctr">
              <a:lnSpc>
                <a:spcPts val="3750"/>
              </a:lnSpc>
            </a:pPr>
            <a:r>
              <a:rPr lang="en-US" sz="3000">
                <a:solidFill>
                  <a:srgbClr val="000000"/>
                </a:solidFill>
                <a:latin typeface="Roboto"/>
              </a:rPr>
              <a:t>Assertive Communication Style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24802"/>
            <a:ext cx="12379571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bril Fatface"/>
              </a:rPr>
              <a:t>Example: from both sides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3705223"/>
            <a:ext cx="15575874" cy="1438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2999">
                <a:solidFill>
                  <a:srgbClr val="000000"/>
                </a:solidFill>
                <a:latin typeface="Roboto"/>
              </a:rPr>
              <a:t>“We need more resources for this project; otherwise, we won't meet the deadlines! We can't keep diverting resources from other projects to accommodate this one!”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1727487"/>
            <a:ext cx="15575874" cy="1438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2999">
                <a:solidFill>
                  <a:srgbClr val="000000"/>
                </a:solidFill>
                <a:latin typeface="Roboto"/>
              </a:rPr>
              <a:t>A member of your team approaches you, feeling angry about the resources they have available for a specific project. 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99823" y="334297"/>
            <a:ext cx="10488354" cy="2628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Abril Fatface"/>
              </a:rPr>
              <a:t>What to do when things take a negative turn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583731" y="4153118"/>
            <a:ext cx="12528649" cy="4799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What’s my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goal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here?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Bold"/>
              </a:rPr>
              <a:t>Regulate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with deep breaths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Actively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listen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to understand (not to respond) and </a:t>
            </a:r>
            <a:r>
              <a:rPr lang="en-US" sz="3399">
                <a:solidFill>
                  <a:srgbClr val="000000"/>
                </a:solidFill>
                <a:latin typeface="Arimo Italics"/>
              </a:rPr>
              <a:t>do not interrupt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Remain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composed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Avoid personal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attacks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Italics"/>
              </a:rPr>
              <a:t>Do not escalate - attempt de-escalation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If needed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hit pause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and set time to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return 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to the topic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9618" y="1828800"/>
            <a:ext cx="16908765" cy="636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Abril Fatface"/>
              </a:rPr>
              <a:t>In order to communicate through something difficult you must first cope with that stressor otherwise your brain is not functioning properly and efficiently and healthy communication skills go out the window</a:t>
            </a:r>
          </a:p>
          <a:p>
            <a:pPr algn="ctr">
              <a:lnSpc>
                <a:spcPts val="8400"/>
              </a:lnSpc>
            </a:pP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69263" y="876300"/>
            <a:ext cx="12949474" cy="2628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Abril Fatface"/>
              </a:rPr>
              <a:t>The brain’s ability to communicate under stress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687825" y="5057775"/>
            <a:ext cx="6624563" cy="599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Italics"/>
              </a:rPr>
              <a:t>understanding the stress response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28007" y="463531"/>
            <a:ext cx="11031986" cy="2716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Abril Fatface"/>
              </a:rPr>
              <a:t>Reducing Stress Beforehand if Possible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628007" y="4287075"/>
            <a:ext cx="11031986" cy="239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Go for a walk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Box breathing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Mindfulness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Review your own personal values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28007" y="670827"/>
            <a:ext cx="11031986" cy="27165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Abril Fatface"/>
              </a:rPr>
              <a:t>Reducing Stress in the Moment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875711" y="4800917"/>
            <a:ext cx="4536579" cy="2399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Deep cleansing breaths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Stay present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Bilateral stimulation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28007" y="347695"/>
            <a:ext cx="11031986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Abril Fatface"/>
              </a:rPr>
              <a:t> Buidling Empathy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484114" y="3364676"/>
            <a:ext cx="11031986" cy="2999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Bold"/>
              </a:rPr>
              <a:t>Listen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and try to understand/know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Bold"/>
              </a:rPr>
              <a:t>Advocate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for your people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Lookout for their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wellbeing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Be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transparent 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and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consistent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Encourage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feedback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(what can I be doing better?)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76354" y="8668385"/>
            <a:ext cx="3847505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</a:rPr>
              <a:t>builds a foundation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2458355"/>
            <a:ext cx="7244701" cy="5370290"/>
            <a:chOff x="0" y="0"/>
            <a:chExt cx="9659602" cy="7160387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25290" r="0" b="25290"/>
            <a:stretch>
              <a:fillRect/>
            </a:stretch>
          </p:blipFill>
          <p:spPr>
            <a:xfrm flipH="false" flipV="false">
              <a:off x="0" y="0"/>
              <a:ext cx="9659602" cy="7160387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609174" y="2699222"/>
            <a:ext cx="7650126" cy="165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439"/>
              </a:lnSpc>
            </a:pPr>
            <a:r>
              <a:rPr lang="en-US" sz="9600">
                <a:solidFill>
                  <a:srgbClr val="000000"/>
                </a:solidFill>
                <a:latin typeface="Abril Fatface"/>
              </a:rPr>
              <a:t>Disclaimer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609174" y="4566015"/>
            <a:ext cx="7171658" cy="3262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</a:rPr>
              <a:t>This presentation is for the purpose of broad overview of a skill to address unhelpful thought patterns. This is not a replacement for therapy, medication or mental health treatment of any kind. If you need help finding resources, please reach out to me following this presentation. </a:t>
            </a:r>
          </a:p>
          <a:p>
            <a:pPr algn="l">
              <a:lnSpc>
                <a:spcPts val="4400"/>
              </a:lnSpc>
            </a:pP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24926" y="2589917"/>
            <a:ext cx="15638148" cy="2710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</a:rPr>
              <a:t>Therapists in your area can be found on www.psychologytoday.com</a:t>
            </a:r>
          </a:p>
          <a:p>
            <a:pPr algn="l">
              <a:lnSpc>
                <a:spcPts val="4399"/>
              </a:lnSpc>
            </a:pPr>
          </a:p>
          <a:p>
            <a:pPr algn="l">
              <a:lnSpc>
                <a:spcPts val="4399"/>
              </a:lnSpc>
            </a:pPr>
            <a:r>
              <a:rPr lang="en-US" sz="2199">
                <a:solidFill>
                  <a:srgbClr val="000000"/>
                </a:solidFill>
                <a:latin typeface="Roboto"/>
              </a:rPr>
              <a:t>I am happy to provide referrals if you are looking for something specific in a therapist. Please don’t hesitate to reach out to me. </a:t>
            </a:r>
          </a:p>
          <a:p>
            <a:pPr algn="l">
              <a:lnSpc>
                <a:spcPts val="4400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12170735" y="5837312"/>
            <a:ext cx="5088565" cy="3420988"/>
            <a:chOff x="0" y="0"/>
            <a:chExt cx="6784753" cy="456131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2"/>
            <a:srcRect l="0" t="55180" r="0" b="0"/>
            <a:stretch>
              <a:fillRect/>
            </a:stretch>
          </p:blipFill>
          <p:spPr>
            <a:xfrm flipH="false" flipV="false">
              <a:off x="0" y="0"/>
              <a:ext cx="6784753" cy="4561317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1054678" y="5837312"/>
            <a:ext cx="10726036" cy="3420988"/>
            <a:chOff x="0" y="0"/>
            <a:chExt cx="14301381" cy="4561317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3"/>
            <a:srcRect l="0" t="24791" r="0" b="53945"/>
            <a:stretch>
              <a:fillRect/>
            </a:stretch>
          </p:blipFill>
          <p:spPr>
            <a:xfrm flipH="false" flipV="false">
              <a:off x="0" y="0"/>
              <a:ext cx="14301381" cy="4561317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1295222" y="474727"/>
            <a:ext cx="13667142" cy="17494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>
                <a:solidFill>
                  <a:srgbClr val="000000"/>
                </a:solidFill>
                <a:latin typeface="Abril Fatface"/>
              </a:rPr>
              <a:t>These tools are best used when guided by a therapist.</a:t>
            </a: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903811" y="3205620"/>
            <a:ext cx="7355489" cy="6221091"/>
            <a:chOff x="0" y="0"/>
            <a:chExt cx="9807318" cy="829478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0" t="27304" r="0" b="16310"/>
            <a:stretch>
              <a:fillRect/>
            </a:stretch>
          </p:blipFill>
          <p:spPr>
            <a:xfrm flipH="false" flipV="false">
              <a:off x="0" y="0"/>
              <a:ext cx="9807318" cy="8294788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false" flipV="false" rot="0">
            <a:off x="15336326" y="0"/>
            <a:ext cx="2951674" cy="2951674"/>
          </a:xfrm>
          <a:custGeom>
            <a:avLst/>
            <a:gdLst/>
            <a:ahLst/>
            <a:cxnLst/>
            <a:rect r="r" b="b" t="t" l="l"/>
            <a:pathLst>
              <a:path h="2951674" w="2951674">
                <a:moveTo>
                  <a:pt x="0" y="0"/>
                </a:moveTo>
                <a:lnTo>
                  <a:pt x="2951674" y="0"/>
                </a:lnTo>
                <a:lnTo>
                  <a:pt x="2951674" y="2951674"/>
                </a:lnTo>
                <a:lnTo>
                  <a:pt x="0" y="29516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861176" y="-455420"/>
            <a:ext cx="5232547" cy="3300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037"/>
              </a:lnSpc>
            </a:pPr>
            <a:r>
              <a:rPr lang="en-US" sz="19312">
                <a:solidFill>
                  <a:srgbClr val="000000"/>
                </a:solidFill>
                <a:latin typeface="Abril Fatface"/>
              </a:rPr>
              <a:t>Q+A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168745"/>
            <a:ext cx="8304987" cy="39611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399"/>
              </a:lnSpc>
            </a:pPr>
            <a:r>
              <a:rPr lang="en-US" sz="3199">
                <a:solidFill>
                  <a:srgbClr val="000000"/>
                </a:solidFill>
                <a:latin typeface="Abril Fatface"/>
              </a:rPr>
              <a:t>stefanie@arisecounselingandtherapy.com</a:t>
            </a:r>
          </a:p>
          <a:p>
            <a:pPr algn="l">
              <a:lnSpc>
                <a:spcPts val="6399"/>
              </a:lnSpc>
            </a:pPr>
            <a:r>
              <a:rPr lang="en-US" sz="3199">
                <a:solidFill>
                  <a:srgbClr val="000000"/>
                </a:solidFill>
                <a:latin typeface="Abril Fatface"/>
              </a:rPr>
              <a:t>910-408-2302</a:t>
            </a:r>
          </a:p>
          <a:p>
            <a:pPr algn="l">
              <a:lnSpc>
                <a:spcPts val="6399"/>
              </a:lnSpc>
            </a:pPr>
            <a:r>
              <a:rPr lang="en-US" sz="3199">
                <a:solidFill>
                  <a:srgbClr val="000000"/>
                </a:solidFill>
                <a:latin typeface="Abril Fatface"/>
              </a:rPr>
              <a:t>www.arisecounselingandtherapy.com</a:t>
            </a:r>
          </a:p>
          <a:p>
            <a:pPr algn="l">
              <a:lnSpc>
                <a:spcPts val="6399"/>
              </a:lnSpc>
            </a:pPr>
            <a:r>
              <a:rPr lang="en-US" sz="3199">
                <a:solidFill>
                  <a:srgbClr val="000000"/>
                </a:solidFill>
                <a:latin typeface="Abril Fatface"/>
              </a:rPr>
              <a:t>@arisewilmington</a:t>
            </a:r>
          </a:p>
          <a:p>
            <a:pPr algn="l">
              <a:lnSpc>
                <a:spcPts val="639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861176" y="8431213"/>
            <a:ext cx="18328486" cy="148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credits</a:t>
            </a:r>
          </a:p>
          <a:p>
            <a:pPr algn="l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https://www.mindmypeelings.com/blog/cognitive-distortions</a:t>
            </a:r>
          </a:p>
          <a:p>
            <a:pPr algn="l">
              <a:lnSpc>
                <a:spcPts val="4000"/>
              </a:lnSpc>
            </a:pPr>
            <a:r>
              <a:rPr lang="en-US" sz="2000">
                <a:solidFill>
                  <a:srgbClr val="000000"/>
                </a:solidFill>
                <a:latin typeface="Roboto"/>
              </a:rPr>
              <a:t> https://www.therapistaid.com/therapy-worksheets/cbt/none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87153" y="399732"/>
            <a:ext cx="10467711" cy="1474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180"/>
              </a:lnSpc>
            </a:pPr>
            <a:r>
              <a:rPr lang="en-US" sz="8700">
                <a:solidFill>
                  <a:srgbClr val="000000"/>
                </a:solidFill>
                <a:latin typeface="Abril Fatface"/>
              </a:rPr>
              <a:t>why talk about this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36856" y="3959566"/>
            <a:ext cx="17259300" cy="3345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Arimo"/>
              </a:rPr>
              <a:t>Challenges are </a:t>
            </a:r>
            <a:r>
              <a:rPr lang="en-US" sz="4800">
                <a:solidFill>
                  <a:srgbClr val="000000"/>
                </a:solidFill>
                <a:latin typeface="Arimo Bold"/>
              </a:rPr>
              <a:t>inevitable</a:t>
            </a:r>
            <a:r>
              <a:rPr lang="en-US" sz="4800">
                <a:solidFill>
                  <a:srgbClr val="000000"/>
                </a:solidFill>
                <a:latin typeface="Arimo"/>
              </a:rPr>
              <a:t> and should </a:t>
            </a:r>
            <a:r>
              <a:rPr lang="en-US" sz="4800">
                <a:solidFill>
                  <a:srgbClr val="000000"/>
                </a:solidFill>
                <a:latin typeface="Arimo Bold"/>
              </a:rPr>
              <a:t>not</a:t>
            </a:r>
            <a:r>
              <a:rPr lang="en-US" sz="4800">
                <a:solidFill>
                  <a:srgbClr val="000000"/>
                </a:solidFill>
                <a:latin typeface="Arimo"/>
              </a:rPr>
              <a:t> be avoided</a:t>
            </a:r>
          </a:p>
          <a:p>
            <a:pPr algn="ctr">
              <a:lnSpc>
                <a:spcPts val="6440"/>
              </a:lnSpc>
            </a:pPr>
          </a:p>
          <a:p>
            <a:pPr algn="ctr">
              <a:lnSpc>
                <a:spcPts val="6720"/>
              </a:lnSpc>
            </a:pPr>
            <a:r>
              <a:rPr lang="en-US" sz="4800">
                <a:solidFill>
                  <a:srgbClr val="000000"/>
                </a:solidFill>
                <a:latin typeface="Arimo"/>
              </a:rPr>
              <a:t>E</a:t>
            </a:r>
            <a:r>
              <a:rPr lang="en-US" sz="4800">
                <a:solidFill>
                  <a:srgbClr val="000000"/>
                </a:solidFill>
                <a:latin typeface="Arimo"/>
              </a:rPr>
              <a:t>quip yourself to feel more prepared and therefore less likely to avoid, shut down or become defensive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13792" y="1095784"/>
            <a:ext cx="10260415" cy="102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000000"/>
                </a:solidFill>
                <a:latin typeface="Abril Fatface"/>
              </a:rPr>
              <a:t>build authentic relationships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42140" y="3760327"/>
            <a:ext cx="16603720" cy="2814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mo Bold"/>
              </a:rPr>
              <a:t> </a:t>
            </a:r>
            <a:r>
              <a:rPr lang="en-US" sz="3200">
                <a:solidFill>
                  <a:srgbClr val="000000"/>
                </a:solidFill>
                <a:latin typeface="Arimo Bold"/>
              </a:rPr>
              <a:t>Connect </a:t>
            </a:r>
            <a:r>
              <a:rPr lang="en-US" sz="3200">
                <a:solidFill>
                  <a:srgbClr val="000000"/>
                </a:solidFill>
                <a:latin typeface="Arimo"/>
              </a:rPr>
              <a:t>with other employees - ask </a:t>
            </a:r>
            <a:r>
              <a:rPr lang="en-US" sz="3200">
                <a:solidFill>
                  <a:srgbClr val="000000"/>
                </a:solidFill>
                <a:latin typeface="Arimo Bold"/>
              </a:rPr>
              <a:t>how</a:t>
            </a:r>
            <a:r>
              <a:rPr lang="en-US" sz="3200">
                <a:solidFill>
                  <a:srgbClr val="000000"/>
                </a:solidFill>
                <a:latin typeface="Arimo"/>
              </a:rPr>
              <a:t> they’re doing (life not just work) 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mo"/>
              </a:rPr>
              <a:t>Ask </a:t>
            </a:r>
            <a:r>
              <a:rPr lang="en-US" sz="3200">
                <a:solidFill>
                  <a:srgbClr val="000000"/>
                </a:solidFill>
                <a:latin typeface="Arimo Bold"/>
              </a:rPr>
              <a:t>meaningful</a:t>
            </a:r>
            <a:r>
              <a:rPr lang="en-US" sz="3200">
                <a:solidFill>
                  <a:srgbClr val="000000"/>
                </a:solidFill>
                <a:latin typeface="Arimo"/>
              </a:rPr>
              <a:t> questions (remember + follow up)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mo"/>
              </a:rPr>
              <a:t>Be </a:t>
            </a:r>
            <a:r>
              <a:rPr lang="en-US" sz="3200">
                <a:solidFill>
                  <a:srgbClr val="000000"/>
                </a:solidFill>
                <a:latin typeface="Arimo Bold"/>
              </a:rPr>
              <a:t>vulnerable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mo"/>
              </a:rPr>
              <a:t>Model </a:t>
            </a:r>
            <a:r>
              <a:rPr lang="en-US" sz="3200">
                <a:solidFill>
                  <a:srgbClr val="000000"/>
                </a:solidFill>
                <a:latin typeface="Arimo Bold"/>
              </a:rPr>
              <a:t>healthy</a:t>
            </a:r>
            <a:r>
              <a:rPr lang="en-US" sz="3200">
                <a:solidFill>
                  <a:srgbClr val="000000"/>
                </a:solidFill>
                <a:latin typeface="Arimo"/>
              </a:rPr>
              <a:t> behaviors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rimo"/>
              </a:rPr>
              <a:t>Recognize and </a:t>
            </a:r>
            <a:r>
              <a:rPr lang="en-US" sz="3200">
                <a:solidFill>
                  <a:srgbClr val="000000"/>
                </a:solidFill>
                <a:latin typeface="Arimo Bold"/>
              </a:rPr>
              <a:t>appreciate</a:t>
            </a:r>
            <a:r>
              <a:rPr lang="en-US" sz="3200">
                <a:solidFill>
                  <a:srgbClr val="000000"/>
                </a:solidFill>
                <a:latin typeface="Arimo"/>
              </a:rPr>
              <a:t> the accomplishments and </a:t>
            </a:r>
            <a:r>
              <a:rPr lang="en-US" sz="3200">
                <a:solidFill>
                  <a:srgbClr val="000000"/>
                </a:solidFill>
                <a:latin typeface="Arimo Bold"/>
              </a:rPr>
              <a:t>strengths </a:t>
            </a:r>
            <a:r>
              <a:rPr lang="en-US" sz="3200">
                <a:solidFill>
                  <a:srgbClr val="000000"/>
                </a:solidFill>
                <a:latin typeface="Arimo"/>
              </a:rPr>
              <a:t>of your team members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076354" y="8668385"/>
            <a:ext cx="3847505" cy="589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ril Fatface"/>
              </a:rPr>
              <a:t>builds a foundation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18725" y="651990"/>
            <a:ext cx="10027207" cy="24675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40"/>
              </a:lnSpc>
            </a:pPr>
            <a:r>
              <a:rPr lang="en-US" sz="7100">
                <a:solidFill>
                  <a:srgbClr val="000000"/>
                </a:solidFill>
                <a:latin typeface="Abril Fatface"/>
              </a:rPr>
              <a:t>building self-awareness around communication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243753" y="4324676"/>
            <a:ext cx="13577151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 Italics"/>
              </a:rPr>
              <a:t>Pay attention to your conversations over the next week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Notice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patterns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Notice things you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wish 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you would/wouldn’t have said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Notice how others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received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 your communication style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Identify </a:t>
            </a:r>
            <a:r>
              <a:rPr lang="en-US" sz="3399">
                <a:solidFill>
                  <a:srgbClr val="000000"/>
                </a:solidFill>
                <a:latin typeface="Arimo Bold"/>
              </a:rPr>
              <a:t>your own </a:t>
            </a:r>
            <a:r>
              <a:rPr lang="en-US" sz="3399">
                <a:solidFill>
                  <a:srgbClr val="000000"/>
                </a:solidFill>
                <a:latin typeface="Arimo"/>
              </a:rPr>
              <a:t>communication style and pitfalls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76936" y="581116"/>
            <a:ext cx="10934127" cy="13353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20"/>
              </a:lnSpc>
            </a:pPr>
            <a:r>
              <a:rPr lang="en-US" sz="7800">
                <a:solidFill>
                  <a:srgbClr val="000000"/>
                </a:solidFill>
                <a:latin typeface="Abril Fatface"/>
              </a:rPr>
              <a:t>types of communication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7913861" y="3228210"/>
            <a:ext cx="2460278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mo Bold"/>
              </a:rPr>
              <a:t>Passive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771741" y="4619533"/>
            <a:ext cx="6744519" cy="3599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poor eye contact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lack of confidence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does not express own needs/wants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prioritizes needs of others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soft spoken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allows others to take advantage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51024" y="284797"/>
            <a:ext cx="10985951" cy="133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Abril Fatface"/>
              </a:rPr>
              <a:t>types of communication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975075" y="3185954"/>
            <a:ext cx="3560490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mo Bold"/>
              </a:rPr>
              <a:t>Aggressive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511842" y="4701769"/>
            <a:ext cx="6486956" cy="4199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Speaks loudly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Not willing to compromise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Interrupts/does not listen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values only their own needs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disrespectful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criticizing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F1F1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625112" y="555204"/>
            <a:ext cx="11037775" cy="133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19"/>
              </a:lnSpc>
            </a:pPr>
            <a:r>
              <a:rPr lang="en-US" sz="7800">
                <a:solidFill>
                  <a:srgbClr val="000000"/>
                </a:solidFill>
                <a:latin typeface="Abril Fatface"/>
              </a:rPr>
              <a:t>types of communication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084317" y="3276051"/>
            <a:ext cx="6093916" cy="906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Arimo Bold"/>
              </a:rPr>
              <a:t>passive-aggressive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6109767" y="4585646"/>
            <a:ext cx="6068467" cy="41998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Neither of our wants matter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Does not communicate needs/wants clearly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Holds on to negative emotions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Expects mind reading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rimo"/>
              </a:rPr>
              <a:t>Rude</a:t>
            </a:r>
          </a:p>
          <a:p>
            <a:pPr algn="ctr">
              <a:lnSpc>
                <a:spcPts val="4759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DAGC6B_ZrU4</dc:identifier>
  <dcterms:modified xsi:type="dcterms:W3CDTF">2011-08-01T06:04:30Z</dcterms:modified>
  <cp:revision>1</cp:revision>
  <dc:title>Live Oak May 23rd</dc:title>
</cp:coreProperties>
</file>