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embeddedFontLst>
    <p:embeddedFont>
      <p:font typeface="Abril Fatface" charset="1" panose="02000503000000020003"/>
      <p:regular r:id="rId43"/>
    </p:embeddedFont>
    <p:embeddedFont>
      <p:font typeface="Arimo" charset="1" panose="020B0604020202020204"/>
      <p:regular r:id="rId44"/>
    </p:embeddedFont>
    <p:embeddedFont>
      <p:font typeface="Arimo Bold" charset="1" panose="020B0704020202020204"/>
      <p:regular r:id="rId45"/>
    </p:embeddedFont>
    <p:embeddedFont>
      <p:font typeface="Arimo Bold Italics" charset="1" panose="020B0704020202090204"/>
      <p:regular r:id="rId46"/>
    </p:embeddedFont>
    <p:embeddedFont>
      <p:font typeface="Arimo Italics" charset="1" panose="020B0604020202090204"/>
      <p:regular r:id="rId47"/>
    </p:embeddedFont>
    <p:embeddedFont>
      <p:font typeface="Abril Fatface Italics" charset="1" panose="02000503000000020003"/>
      <p:regular r:id="rId48"/>
    </p:embeddedFont>
    <p:embeddedFont>
      <p:font typeface="League Spartan" charset="1" panose="000008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4974" y="245643"/>
            <a:ext cx="3358533" cy="3358533"/>
          </a:xfrm>
          <a:custGeom>
            <a:avLst/>
            <a:gdLst/>
            <a:ahLst/>
            <a:cxnLst/>
            <a:rect r="r" b="b" t="t" l="l"/>
            <a:pathLst>
              <a:path h="3358533" w="3358533">
                <a:moveTo>
                  <a:pt x="0" y="0"/>
                </a:moveTo>
                <a:lnTo>
                  <a:pt x="3358532" y="0"/>
                </a:lnTo>
                <a:lnTo>
                  <a:pt x="3358532" y="3358533"/>
                </a:lnTo>
                <a:lnTo>
                  <a:pt x="0" y="3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06936" y="2416321"/>
            <a:ext cx="10274128" cy="5241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Abril Fatface"/>
              </a:rPr>
              <a:t>Caring for Yourself While Managing Others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8865870"/>
            <a:ext cx="4717700" cy="640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</a:rPr>
              <a:t>STEFANIE ROBACK LCSW, LCAS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</a:rPr>
              <a:t>ARISE COUNSELING AND THERAPY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82078" y="457200"/>
            <a:ext cx="1337722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bril Fatface"/>
              </a:rPr>
              <a:t>Character Strength Inventory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271411" y="706582"/>
            <a:ext cx="9745178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bril Fatface"/>
              </a:rPr>
              <a:t>Creating a Flourishing Life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35933" y="2183707"/>
            <a:ext cx="14644634" cy="7800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 Italics"/>
              </a:rPr>
              <a:t>finding your strengths and using them to belong to or in service of something greater than you are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Dr. Martin Seligman University of Pennsylvania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 Bold"/>
              </a:rPr>
              <a:t>A Flourishing Life: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Positive Emotion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Engagement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Relationships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Meaning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Accomplishment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59444" y="914400"/>
            <a:ext cx="1216106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bril Fatface"/>
              </a:rPr>
              <a:t>Leaning into your highest strength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834796" y="3548813"/>
            <a:ext cx="12618407" cy="3599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The Workplace PERMA profile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Brief Strengths Test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bril Fatface"/>
              </a:rPr>
              <a:t>www.authentichappiness.com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340554" y="5281767"/>
            <a:ext cx="10485419" cy="1368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Abril Fatface Italics"/>
              </a:rPr>
              <a:t>Self-Care Assessment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680234" y="268293"/>
            <a:ext cx="14927533" cy="2787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Abril Fatface"/>
              </a:rPr>
              <a:t>Taking Care of Yourself: The Taking Care Part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38575" y="689884"/>
            <a:ext cx="9712237" cy="1368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Abril Fatface"/>
              </a:rPr>
              <a:t>Self-Care Strategies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633551" y="4480646"/>
            <a:ext cx="13020898" cy="2609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Do you know </a:t>
            </a:r>
            <a:r>
              <a:rPr lang="en-US" sz="2999">
                <a:solidFill>
                  <a:srgbClr val="000000"/>
                </a:solidFill>
                <a:latin typeface="Arimo Bold"/>
              </a:rPr>
              <a:t>your own</a:t>
            </a:r>
            <a:r>
              <a:rPr lang="en-US" sz="2999">
                <a:solidFill>
                  <a:srgbClr val="000000"/>
                </a:solidFill>
                <a:latin typeface="Arimo"/>
              </a:rPr>
              <a:t> limits?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Have you proactively adapted your work style to </a:t>
            </a:r>
            <a:r>
              <a:rPr lang="en-US" sz="2999">
                <a:solidFill>
                  <a:srgbClr val="000000"/>
                </a:solidFill>
                <a:latin typeface="Arimo Bold"/>
              </a:rPr>
              <a:t>support work/life balance?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Are you feeling </a:t>
            </a:r>
            <a:r>
              <a:rPr lang="en-US" sz="2999">
                <a:solidFill>
                  <a:srgbClr val="000000"/>
                </a:solidFill>
                <a:latin typeface="Arimo Bold"/>
              </a:rPr>
              <a:t>isolated?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What habits do you engage in that</a:t>
            </a:r>
            <a:r>
              <a:rPr lang="en-US" sz="2999">
                <a:solidFill>
                  <a:srgbClr val="000000"/>
                </a:solidFill>
                <a:latin typeface="Arimo Bold"/>
              </a:rPr>
              <a:t> support</a:t>
            </a:r>
            <a:r>
              <a:rPr lang="en-US" sz="2999">
                <a:solidFill>
                  <a:srgbClr val="000000"/>
                </a:solidFill>
                <a:latin typeface="Arimo"/>
              </a:rPr>
              <a:t> your own </a:t>
            </a:r>
            <a:r>
              <a:rPr lang="en-US" sz="2999">
                <a:solidFill>
                  <a:srgbClr val="000000"/>
                </a:solidFill>
                <a:latin typeface="Arimo Bold"/>
              </a:rPr>
              <a:t>well-being</a:t>
            </a:r>
            <a:r>
              <a:rPr lang="en-US" sz="2999">
                <a:solidFill>
                  <a:srgbClr val="000000"/>
                </a:solidFill>
                <a:latin typeface="Arimo"/>
              </a:rPr>
              <a:t>?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Do you let your team in on your </a:t>
            </a:r>
            <a:r>
              <a:rPr lang="en-US" sz="2999">
                <a:solidFill>
                  <a:srgbClr val="000000"/>
                </a:solidFill>
                <a:latin typeface="Arimo Bold"/>
              </a:rPr>
              <a:t>struggles?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612847" y="2444413"/>
            <a:ext cx="5763691" cy="93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Abril Fatface"/>
              </a:rPr>
              <a:t>reflecting inward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84114" y="10839"/>
            <a:ext cx="11681418" cy="1651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Self-Care Strategies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139238" y="5088080"/>
            <a:ext cx="9525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2764594" y="2763980"/>
            <a:ext cx="12749287" cy="480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</a:rPr>
              <a:t>While at work: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Go for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walks</a:t>
            </a:r>
            <a:r>
              <a:rPr lang="en-US" sz="3000">
                <a:solidFill>
                  <a:srgbClr val="000000"/>
                </a:solidFill>
                <a:latin typeface="Arimo"/>
              </a:rPr>
              <a:t> for fresh air (actually take in your surroundings)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Stop by a colleagues desk to chat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</a:rPr>
              <a:t>Stretch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Meditate at your desk or practice breathing exercises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Listen to music that you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enjoy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Take a micro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break</a:t>
            </a:r>
            <a:r>
              <a:rPr lang="en-US" sz="3000">
                <a:solidFill>
                  <a:srgbClr val="000000"/>
                </a:solidFill>
                <a:latin typeface="Arimo"/>
              </a:rPr>
              <a:t> and do a crossword puzzle or read a chapter of a book </a:t>
            </a:r>
          </a:p>
          <a:p>
            <a:pPr algn="ctr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737511" y="3017087"/>
            <a:ext cx="13722182" cy="335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Taking Care of Yourself: </a:t>
            </a:r>
          </a:p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Balance +  Boundaries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595011" y="107633"/>
            <a:ext cx="7643501" cy="1651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Find Balance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3645725"/>
            <a:ext cx="15813584" cy="347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If you’re feeling a </a:t>
            </a:r>
            <a:r>
              <a:rPr lang="en-US" sz="2800">
                <a:solidFill>
                  <a:srgbClr val="000000"/>
                </a:solidFill>
                <a:latin typeface="Arimo Bold"/>
              </a:rPr>
              <a:t>lack of energy: </a:t>
            </a:r>
            <a:r>
              <a:rPr lang="en-US" sz="2800">
                <a:solidFill>
                  <a:srgbClr val="000000"/>
                </a:solidFill>
                <a:latin typeface="Arimo"/>
              </a:rPr>
              <a:t>shift focus to improving your </a:t>
            </a:r>
            <a:r>
              <a:rPr lang="en-US" sz="2800">
                <a:solidFill>
                  <a:srgbClr val="000000"/>
                </a:solidFill>
                <a:latin typeface="Arimo Bold"/>
              </a:rPr>
              <a:t>sleep routine</a:t>
            </a:r>
            <a:r>
              <a:rPr lang="en-US" sz="2800">
                <a:solidFill>
                  <a:srgbClr val="000000"/>
                </a:solidFill>
                <a:latin typeface="Arimo"/>
              </a:rPr>
              <a:t> and </a:t>
            </a:r>
            <a:r>
              <a:rPr lang="en-US" sz="2800">
                <a:solidFill>
                  <a:srgbClr val="000000"/>
                </a:solidFill>
                <a:latin typeface="Arimo Bold"/>
              </a:rPr>
              <a:t>physical activity 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rimo Bold"/>
              </a:rPr>
              <a:t>Learn about something </a:t>
            </a:r>
            <a:r>
              <a:rPr lang="en-US" sz="2800">
                <a:solidFill>
                  <a:srgbClr val="000000"/>
                </a:solidFill>
                <a:latin typeface="Arimo"/>
              </a:rPr>
              <a:t>other than work (read, visit a museum, watch a documentary)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rimo Bold"/>
              </a:rPr>
              <a:t>Cook </a:t>
            </a:r>
            <a:r>
              <a:rPr lang="en-US" sz="2800">
                <a:solidFill>
                  <a:srgbClr val="000000"/>
                </a:solidFill>
                <a:latin typeface="Arimo"/>
              </a:rPr>
              <a:t>dinner for yourself a few times per week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Go on a </a:t>
            </a:r>
            <a:r>
              <a:rPr lang="en-US" sz="2800">
                <a:solidFill>
                  <a:srgbClr val="000000"/>
                </a:solidFill>
                <a:latin typeface="Arimo Bold"/>
              </a:rPr>
              <a:t>fun</a:t>
            </a:r>
            <a:r>
              <a:rPr lang="en-US" sz="2800">
                <a:solidFill>
                  <a:srgbClr val="000000"/>
                </a:solidFill>
                <a:latin typeface="Arimo"/>
              </a:rPr>
              <a:t> outing with others once per week (at least)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Join a group of </a:t>
            </a:r>
            <a:r>
              <a:rPr lang="en-US" sz="2800">
                <a:solidFill>
                  <a:srgbClr val="000000"/>
                </a:solidFill>
                <a:latin typeface="Arimo Bold"/>
              </a:rPr>
              <a:t>like-minded</a:t>
            </a:r>
            <a:r>
              <a:rPr lang="en-US" sz="2800">
                <a:solidFill>
                  <a:srgbClr val="000000"/>
                </a:solidFill>
                <a:latin typeface="Arimo"/>
              </a:rPr>
              <a:t> people (run club, book club etc)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Try a new </a:t>
            </a:r>
            <a:r>
              <a:rPr lang="en-US" sz="2800">
                <a:solidFill>
                  <a:srgbClr val="000000"/>
                </a:solidFill>
                <a:latin typeface="Arimo Bold"/>
              </a:rPr>
              <a:t>hobby </a:t>
            </a:r>
            <a:r>
              <a:rPr lang="en-US" sz="2800">
                <a:solidFill>
                  <a:srgbClr val="000000"/>
                </a:solidFill>
                <a:latin typeface="Arimo"/>
              </a:rPr>
              <a:t>once per month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Do something to feel </a:t>
            </a:r>
            <a:r>
              <a:rPr lang="en-US" sz="2800">
                <a:solidFill>
                  <a:srgbClr val="000000"/>
                </a:solidFill>
                <a:latin typeface="Arimo Bold"/>
              </a:rPr>
              <a:t>taken care of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70882" y="838200"/>
            <a:ext cx="11317736" cy="1651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Healthy Boundaries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671324" y="3738245"/>
            <a:ext cx="14945352" cy="3593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rimo"/>
              </a:rPr>
              <a:t>Have </a:t>
            </a:r>
            <a:r>
              <a:rPr lang="en-US" sz="2900">
                <a:solidFill>
                  <a:srgbClr val="000000"/>
                </a:solidFill>
                <a:latin typeface="Arimo Bold"/>
              </a:rPr>
              <a:t>healthy work boundaries</a:t>
            </a:r>
            <a:r>
              <a:rPr lang="en-US" sz="2900">
                <a:solidFill>
                  <a:srgbClr val="000000"/>
                </a:solidFill>
                <a:latin typeface="Arimo"/>
              </a:rPr>
              <a:t> (time you log off at night, taking the weekend to be with friends/family, taking vacations)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rimo"/>
              </a:rPr>
              <a:t>Be </a:t>
            </a:r>
            <a:r>
              <a:rPr lang="en-US" sz="2900">
                <a:solidFill>
                  <a:srgbClr val="000000"/>
                </a:solidFill>
                <a:latin typeface="Arimo Bold"/>
              </a:rPr>
              <a:t>clear</a:t>
            </a:r>
            <a:r>
              <a:rPr lang="en-US" sz="2900">
                <a:solidFill>
                  <a:srgbClr val="000000"/>
                </a:solidFill>
                <a:latin typeface="Arimo"/>
              </a:rPr>
              <a:t> and communicate </a:t>
            </a:r>
            <a:r>
              <a:rPr lang="en-US" sz="2900">
                <a:solidFill>
                  <a:srgbClr val="000000"/>
                </a:solidFill>
                <a:latin typeface="Arimo Bold"/>
              </a:rPr>
              <a:t>directly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rimo"/>
              </a:rPr>
              <a:t>Be a role model - let your team members hear from you about how living a more balanced life has impacted you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rimo Bold"/>
              </a:rPr>
              <a:t>Being vulnerable </a:t>
            </a:r>
            <a:r>
              <a:rPr lang="en-US" sz="2900">
                <a:solidFill>
                  <a:srgbClr val="000000"/>
                </a:solidFill>
                <a:latin typeface="Arimo"/>
              </a:rPr>
              <a:t>increases team morale but </a:t>
            </a:r>
            <a:r>
              <a:rPr lang="en-US" sz="2900">
                <a:solidFill>
                  <a:srgbClr val="000000"/>
                </a:solidFill>
                <a:latin typeface="Arimo Bold"/>
              </a:rPr>
              <a:t>lack of boundaries</a:t>
            </a:r>
            <a:r>
              <a:rPr lang="en-US" sz="2900">
                <a:solidFill>
                  <a:srgbClr val="000000"/>
                </a:solidFill>
                <a:latin typeface="Arimo"/>
              </a:rPr>
              <a:t> causes confusion and chaos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0525" y="3807467"/>
            <a:ext cx="15666950" cy="2538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>
                <a:solidFill>
                  <a:srgbClr val="000000"/>
                </a:solidFill>
                <a:latin typeface="Abril Fatface"/>
              </a:rPr>
              <a:t>Taking Care of Yourself:</a:t>
            </a:r>
          </a:p>
          <a:p>
            <a:pPr algn="ctr">
              <a:lnSpc>
                <a:spcPts val="10220"/>
              </a:lnSpc>
            </a:pPr>
            <a:r>
              <a:rPr lang="en-US" sz="7300">
                <a:solidFill>
                  <a:srgbClr val="000000"/>
                </a:solidFill>
                <a:latin typeface="Abril Fatface"/>
              </a:rPr>
              <a:t>Triggers and Coping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32237" y="1028700"/>
            <a:ext cx="5627063" cy="8229600"/>
            <a:chOff x="0" y="0"/>
            <a:chExt cx="7502750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708" t="0" r="2708" b="0"/>
            <a:stretch>
              <a:fillRect/>
            </a:stretch>
          </p:blipFill>
          <p:spPr>
            <a:xfrm flipH="false" flipV="false">
              <a:off x="0" y="0"/>
              <a:ext cx="7502750" cy="109728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6774704" y="6949661"/>
            <a:ext cx="2951674" cy="2951674"/>
          </a:xfrm>
          <a:custGeom>
            <a:avLst/>
            <a:gdLst/>
            <a:ahLst/>
            <a:cxnLst/>
            <a:rect r="r" b="b" t="t" l="l"/>
            <a:pathLst>
              <a:path h="2951674" w="2951674">
                <a:moveTo>
                  <a:pt x="0" y="0"/>
                </a:moveTo>
                <a:lnTo>
                  <a:pt x="2951673" y="0"/>
                </a:lnTo>
                <a:lnTo>
                  <a:pt x="2951673" y="2951673"/>
                </a:lnTo>
                <a:lnTo>
                  <a:pt x="0" y="2951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3729855"/>
            <a:ext cx="10431498" cy="2911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99"/>
              </a:lnSpc>
            </a:pPr>
          </a:p>
          <a:p>
            <a:pPr algn="l">
              <a:lnSpc>
                <a:spcPts val="5199"/>
              </a:lnSpc>
            </a:pPr>
            <a:r>
              <a:rPr lang="en-US" sz="2599">
                <a:solidFill>
                  <a:srgbClr val="000000"/>
                </a:solidFill>
                <a:latin typeface="Arimo"/>
              </a:rPr>
              <a:t>Master of Science in Social Work from Columbia University NYC 2016</a:t>
            </a:r>
          </a:p>
          <a:p>
            <a:pPr algn="l">
              <a:lnSpc>
                <a:spcPts val="5199"/>
              </a:lnSpc>
            </a:pPr>
          </a:p>
          <a:p>
            <a:pPr algn="l">
              <a:lnSpc>
                <a:spcPts val="2131"/>
              </a:lnSpc>
            </a:pPr>
            <a:r>
              <a:rPr lang="en-US" sz="2599">
                <a:solidFill>
                  <a:srgbClr val="000000"/>
                </a:solidFill>
                <a:latin typeface="Arimo"/>
              </a:rPr>
              <a:t>Licensed Clinical Social Worker</a:t>
            </a:r>
          </a:p>
          <a:p>
            <a:pPr algn="l">
              <a:lnSpc>
                <a:spcPts val="2131"/>
              </a:lnSpc>
            </a:pPr>
          </a:p>
          <a:p>
            <a:pPr algn="l">
              <a:lnSpc>
                <a:spcPts val="2131"/>
              </a:lnSpc>
            </a:pPr>
            <a:r>
              <a:rPr lang="en-US" sz="2599">
                <a:solidFill>
                  <a:srgbClr val="000000"/>
                </a:solidFill>
                <a:latin typeface="Arimo"/>
              </a:rPr>
              <a:t>Licensed Clinical Addiction Specialist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526020"/>
            <a:ext cx="6372321" cy="1732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Arimo Bold"/>
              </a:rPr>
              <a:t>FOUNDER &amp; CLINICIAN 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Arimo Bold"/>
              </a:rPr>
              <a:t>Arise Counseling and Therapy Wrightsville Beach, NC</a:t>
            </a:r>
          </a:p>
          <a:p>
            <a:pPr algn="l">
              <a:lnSpc>
                <a:spcPts val="279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625870"/>
            <a:ext cx="9355370" cy="894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Abril Fatface"/>
              </a:rPr>
              <a:t>Stefanie Roback LCSW, LCAS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01570" y="721868"/>
            <a:ext cx="13484859" cy="2538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>
                <a:solidFill>
                  <a:srgbClr val="000000"/>
                </a:solidFill>
                <a:latin typeface="Abril Fatface"/>
              </a:rPr>
              <a:t>Recognizing if you’ve become triggered at work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859908" y="3957397"/>
            <a:ext cx="8568184" cy="479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Feeling angry and irritable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Feeling overwhelmed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Sensory sensitivity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Dissociation (disconnected, foggy, confused)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Ruminating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 Startle easily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intrusive thoughts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Heart racing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981153" y="40366"/>
            <a:ext cx="4955911" cy="1651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Coping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514949" y="2118356"/>
            <a:ext cx="11258102" cy="7139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3599">
                <a:solidFill>
                  <a:srgbClr val="000000"/>
                </a:solidFill>
                <a:latin typeface="Abril Fatface"/>
              </a:rPr>
              <a:t>Feel it</a:t>
            </a:r>
          </a:p>
          <a:p>
            <a:pPr algn="ctr">
              <a:lnSpc>
                <a:spcPts val="7199"/>
              </a:lnSpc>
            </a:pPr>
            <a:r>
              <a:rPr lang="en-US" sz="3599">
                <a:solidFill>
                  <a:srgbClr val="000000"/>
                </a:solidFill>
                <a:latin typeface="Abril Fatface"/>
              </a:rPr>
              <a:t>Social and/or Professional Support</a:t>
            </a:r>
          </a:p>
          <a:p>
            <a:pPr algn="ctr">
              <a:lnSpc>
                <a:spcPts val="7199"/>
              </a:lnSpc>
            </a:pPr>
            <a:r>
              <a:rPr lang="en-US" sz="3599">
                <a:solidFill>
                  <a:srgbClr val="000000"/>
                </a:solidFill>
                <a:latin typeface="Abril Fatface"/>
              </a:rPr>
              <a:t>Gain a Healthier Perspective</a:t>
            </a:r>
          </a:p>
          <a:p>
            <a:pPr algn="ctr">
              <a:lnSpc>
                <a:spcPts val="7199"/>
              </a:lnSpc>
            </a:pPr>
            <a:r>
              <a:rPr lang="en-US" sz="3599">
                <a:solidFill>
                  <a:srgbClr val="000000"/>
                </a:solidFill>
                <a:latin typeface="Abril Fatface"/>
              </a:rPr>
              <a:t>Categorize and Prioritize - Rubber vs. Glass</a:t>
            </a:r>
          </a:p>
          <a:p>
            <a:pPr algn="ctr">
              <a:lnSpc>
                <a:spcPts val="7199"/>
              </a:lnSpc>
            </a:pPr>
            <a:r>
              <a:rPr lang="en-US" sz="3599">
                <a:solidFill>
                  <a:srgbClr val="000000"/>
                </a:solidFill>
                <a:latin typeface="Abril Fatface"/>
              </a:rPr>
              <a:t>Basic Self Care Check-in</a:t>
            </a:r>
          </a:p>
          <a:p>
            <a:pPr algn="ctr">
              <a:lnSpc>
                <a:spcPts val="7199"/>
              </a:lnSpc>
            </a:pPr>
            <a:r>
              <a:rPr lang="en-US" sz="3599">
                <a:solidFill>
                  <a:srgbClr val="000000"/>
                </a:solidFill>
                <a:latin typeface="Abril Fatface"/>
              </a:rPr>
              <a:t>Live a Balanced Life / Personal Time</a:t>
            </a:r>
          </a:p>
          <a:p>
            <a:pPr algn="ctr">
              <a:lnSpc>
                <a:spcPts val="7199"/>
              </a:lnSpc>
            </a:pPr>
            <a:r>
              <a:rPr lang="en-US" sz="3599">
                <a:solidFill>
                  <a:srgbClr val="000000"/>
                </a:solidFill>
                <a:latin typeface="Abril Fatface"/>
              </a:rPr>
              <a:t>In the Moment</a:t>
            </a:r>
          </a:p>
          <a:p>
            <a:pPr algn="ctr">
              <a:lnSpc>
                <a:spcPts val="7199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86600" y="4728136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5709725" y="6626546"/>
            <a:ext cx="757094" cy="317979"/>
          </a:xfrm>
          <a:custGeom>
            <a:avLst/>
            <a:gdLst/>
            <a:ahLst/>
            <a:cxnLst/>
            <a:rect r="r" b="b" t="t" l="l"/>
            <a:pathLst>
              <a:path h="317979" w="757094">
                <a:moveTo>
                  <a:pt x="0" y="0"/>
                </a:moveTo>
                <a:lnTo>
                  <a:pt x="757094" y="0"/>
                </a:lnTo>
                <a:lnTo>
                  <a:pt x="757094" y="317979"/>
                </a:lnTo>
                <a:lnTo>
                  <a:pt x="0" y="317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22902" y="107633"/>
            <a:ext cx="4120529" cy="1651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Coping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66044" y="2165206"/>
            <a:ext cx="4955911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box breathing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5889088" y="6485816"/>
            <a:ext cx="1468189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in for 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243850" y="3966771"/>
            <a:ext cx="1800299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hold for 4</a:t>
            </a:r>
          </a:p>
        </p:txBody>
      </p:sp>
      <p:sp>
        <p:nvSpPr>
          <p:cNvPr name="TextBox 8" id="8"/>
          <p:cNvSpPr txBox="true"/>
          <p:nvPr/>
        </p:nvSpPr>
        <p:spPr>
          <a:xfrm rot="5400000">
            <a:off x="10595742" y="6485816"/>
            <a:ext cx="213460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out for 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243850" y="8915717"/>
            <a:ext cx="1800299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hold for 4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765453" y="3587401"/>
            <a:ext cx="757094" cy="317979"/>
          </a:xfrm>
          <a:custGeom>
            <a:avLst/>
            <a:gdLst/>
            <a:ahLst/>
            <a:cxnLst/>
            <a:rect r="r" b="b" t="t" l="l"/>
            <a:pathLst>
              <a:path h="317979" w="757094">
                <a:moveTo>
                  <a:pt x="0" y="0"/>
                </a:moveTo>
                <a:lnTo>
                  <a:pt x="757094" y="0"/>
                </a:lnTo>
                <a:lnTo>
                  <a:pt x="757094" y="317980"/>
                </a:lnTo>
                <a:lnTo>
                  <a:pt x="0" y="31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400000">
            <a:off x="11974473" y="6626546"/>
            <a:ext cx="757094" cy="317979"/>
          </a:xfrm>
          <a:custGeom>
            <a:avLst/>
            <a:gdLst/>
            <a:ahLst/>
            <a:cxnLst/>
            <a:rect r="r" b="b" t="t" l="l"/>
            <a:pathLst>
              <a:path h="317979" w="757094">
                <a:moveTo>
                  <a:pt x="0" y="0"/>
                </a:moveTo>
                <a:lnTo>
                  <a:pt x="757094" y="0"/>
                </a:lnTo>
                <a:lnTo>
                  <a:pt x="757094" y="317979"/>
                </a:lnTo>
                <a:lnTo>
                  <a:pt x="0" y="317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8765453" y="9677083"/>
            <a:ext cx="757094" cy="317979"/>
          </a:xfrm>
          <a:custGeom>
            <a:avLst/>
            <a:gdLst/>
            <a:ahLst/>
            <a:cxnLst/>
            <a:rect r="r" b="b" t="t" l="l"/>
            <a:pathLst>
              <a:path h="317979" w="757094">
                <a:moveTo>
                  <a:pt x="0" y="0"/>
                </a:moveTo>
                <a:lnTo>
                  <a:pt x="757094" y="0"/>
                </a:lnTo>
                <a:lnTo>
                  <a:pt x="757094" y="317979"/>
                </a:lnTo>
                <a:lnTo>
                  <a:pt x="0" y="317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192729" y="384323"/>
            <a:ext cx="4214270" cy="1651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Coping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666044" y="2450956"/>
            <a:ext cx="4955911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 Italics"/>
              </a:rPr>
              <a:t>senses + choices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16252" y="4108957"/>
            <a:ext cx="7655496" cy="4199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See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Touch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Hear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Smell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Taste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Which is your favorite in each category?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47592" y="2972320"/>
            <a:ext cx="15649815" cy="335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Taking Care of Yourself:</a:t>
            </a:r>
          </a:p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Addressing Your Thoughts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1176" y="2721587"/>
            <a:ext cx="6773639" cy="266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47"/>
              </a:lnSpc>
            </a:pPr>
            <a:r>
              <a:rPr lang="en-US" sz="7676">
                <a:solidFill>
                  <a:srgbClr val="000000"/>
                </a:solidFill>
                <a:latin typeface="Abril Fatface"/>
              </a:rPr>
              <a:t>Our brains are neuroplastic.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61176" y="5536500"/>
            <a:ext cx="5485005" cy="2800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2799">
                <a:solidFill>
                  <a:srgbClr val="000000"/>
                </a:solidFill>
                <a:latin typeface="Arimo Italics"/>
              </a:rPr>
              <a:t>Repetition</a:t>
            </a:r>
            <a:r>
              <a:rPr lang="en-US" sz="2799">
                <a:solidFill>
                  <a:srgbClr val="000000"/>
                </a:solidFill>
                <a:latin typeface="Arimo"/>
              </a:rPr>
              <a:t> = the most important part of r</a:t>
            </a:r>
            <a:r>
              <a:rPr lang="en-US" sz="2799">
                <a:solidFill>
                  <a:srgbClr val="000000"/>
                </a:solidFill>
                <a:latin typeface="Arimo"/>
              </a:rPr>
              <a:t>eframing unhelpful thoughts.</a:t>
            </a:r>
          </a:p>
          <a:p>
            <a:pPr algn="l">
              <a:lnSpc>
                <a:spcPts val="5999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8647384" y="3534054"/>
            <a:ext cx="9170328" cy="4462093"/>
            <a:chOff x="0" y="0"/>
            <a:chExt cx="12227104" cy="594945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>
              <a:alphaModFix amt="83000"/>
            </a:blip>
            <a:srcRect l="0" t="13483" r="0" b="13483"/>
            <a:stretch>
              <a:fillRect/>
            </a:stretch>
          </p:blipFill>
          <p:spPr>
            <a:xfrm flipH="false" flipV="false">
              <a:off x="0" y="0"/>
              <a:ext cx="12227104" cy="5949457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6588453" y="304371"/>
            <a:ext cx="5111093" cy="1305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47"/>
              </a:lnSpc>
            </a:pPr>
            <a:r>
              <a:rPr lang="en-US" sz="7676">
                <a:solidFill>
                  <a:srgbClr val="000000"/>
                </a:solidFill>
                <a:latin typeface="Abril Fatface"/>
              </a:rPr>
              <a:t>Reframing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6372" y="447129"/>
            <a:ext cx="13558695" cy="2432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Abril Fatface"/>
              </a:rPr>
              <a:t>from irrational to a more helpful thought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108402" y="3557013"/>
            <a:ext cx="13544102" cy="4678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2699">
                <a:solidFill>
                  <a:srgbClr val="000000"/>
                </a:solidFill>
                <a:latin typeface="Arimo"/>
              </a:rPr>
              <a:t>Many of us experience irrational thoughts that we can’t help but get</a:t>
            </a:r>
          </a:p>
          <a:p>
            <a:pPr algn="l">
              <a:lnSpc>
                <a:spcPts val="5399"/>
              </a:lnSpc>
            </a:pPr>
            <a:r>
              <a:rPr lang="en-US" sz="2699">
                <a:solidFill>
                  <a:srgbClr val="000000"/>
                </a:solidFill>
                <a:latin typeface="Arimo"/>
              </a:rPr>
              <a:t>caught up in. Feeling anxious, worried, sad or out of control can</a:t>
            </a:r>
          </a:p>
          <a:p>
            <a:pPr algn="l">
              <a:lnSpc>
                <a:spcPts val="5399"/>
              </a:lnSpc>
            </a:pPr>
            <a:r>
              <a:rPr lang="en-US" sz="2699">
                <a:solidFill>
                  <a:srgbClr val="000000"/>
                </a:solidFill>
                <a:latin typeface="Arimo"/>
              </a:rPr>
              <a:t>be caused by</a:t>
            </a:r>
            <a:r>
              <a:rPr lang="en-US" sz="2699">
                <a:solidFill>
                  <a:srgbClr val="000000"/>
                </a:solidFill>
                <a:latin typeface="Arimo"/>
              </a:rPr>
              <a:t> irrational thoughts.</a:t>
            </a:r>
          </a:p>
          <a:p>
            <a:pPr algn="l">
              <a:lnSpc>
                <a:spcPts val="5399"/>
              </a:lnSpc>
            </a:pPr>
          </a:p>
          <a:p>
            <a:pPr algn="l">
              <a:lnSpc>
                <a:spcPts val="5399"/>
              </a:lnSpc>
            </a:pPr>
            <a:r>
              <a:rPr lang="en-US" sz="2699">
                <a:solidFill>
                  <a:srgbClr val="000000"/>
                </a:solidFill>
                <a:latin typeface="Arimo"/>
              </a:rPr>
              <a:t>Your thoughts have the power to control your emotions.</a:t>
            </a:r>
          </a:p>
          <a:p>
            <a:pPr algn="l">
              <a:lnSpc>
                <a:spcPts val="5399"/>
              </a:lnSpc>
            </a:pPr>
          </a:p>
          <a:p>
            <a:pPr algn="l">
              <a:lnSpc>
                <a:spcPts val="5399"/>
              </a:lnSpc>
            </a:pPr>
            <a:r>
              <a:rPr lang="en-US" sz="2699">
                <a:solidFill>
                  <a:srgbClr val="000000"/>
                </a:solidFill>
                <a:latin typeface="Arimo"/>
              </a:rPr>
              <a:t>Reframing is a</a:t>
            </a:r>
            <a:r>
              <a:rPr lang="en-US" sz="2699">
                <a:solidFill>
                  <a:srgbClr val="000000"/>
                </a:solidFill>
                <a:latin typeface="Arimo"/>
              </a:rPr>
              <a:t> tangible tool to use.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925686" y="3101359"/>
            <a:ext cx="4093607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800">
                <a:solidFill>
                  <a:srgbClr val="000000"/>
                </a:solidFill>
                <a:latin typeface="Abril Fatface"/>
              </a:rPr>
              <a:t>1960'S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47603" y="3101359"/>
            <a:ext cx="3127487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800">
                <a:solidFill>
                  <a:srgbClr val="000000"/>
                </a:solidFill>
                <a:latin typeface="Abril Fatface"/>
              </a:rPr>
              <a:t>TOOLS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408746" y="5437486"/>
            <a:ext cx="3127487" cy="161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2199">
                <a:solidFill>
                  <a:srgbClr val="000000"/>
                </a:solidFill>
                <a:latin typeface="Arimo"/>
              </a:rPr>
              <a:t>Originated in the 1960’s through the work of</a:t>
            </a:r>
          </a:p>
          <a:p>
            <a:pPr algn="ctr">
              <a:lnSpc>
                <a:spcPts val="4400"/>
              </a:lnSpc>
            </a:pPr>
            <a:r>
              <a:rPr lang="en-US" sz="2200">
                <a:solidFill>
                  <a:srgbClr val="000000"/>
                </a:solidFill>
                <a:latin typeface="Arimo"/>
              </a:rPr>
              <a:t>psychiatrist Aaron Beck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384635" y="4475537"/>
            <a:ext cx="3853423" cy="2167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2199">
                <a:solidFill>
                  <a:srgbClr val="000000"/>
                </a:solidFill>
                <a:latin typeface="Arimo"/>
              </a:rPr>
              <a:t>One tool amongst many tools involved in cognitive</a:t>
            </a:r>
          </a:p>
          <a:p>
            <a:pPr algn="ctr">
              <a:lnSpc>
                <a:spcPts val="4400"/>
              </a:lnSpc>
            </a:pPr>
            <a:r>
              <a:rPr lang="en-US" sz="2200">
                <a:solidFill>
                  <a:srgbClr val="000000"/>
                </a:solidFill>
                <a:latin typeface="Arimo"/>
              </a:rPr>
              <a:t>behavioral therapy is reframing irrational thoughts.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408746" y="4517557"/>
            <a:ext cx="3127487" cy="643670"/>
            <a:chOff x="0" y="0"/>
            <a:chExt cx="5315677" cy="11061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16948" cy="1107440"/>
            </a:xfrm>
            <a:custGeom>
              <a:avLst/>
              <a:gdLst/>
              <a:ahLst/>
              <a:cxnLst/>
              <a:rect r="r" b="b" t="t" l="l"/>
              <a:pathLst>
                <a:path h="1107440" w="5316948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8145538" y="4599362"/>
            <a:ext cx="3653903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Arimo"/>
              </a:rPr>
              <a:t>DR. AARON BECK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9063" y="2396230"/>
            <a:ext cx="7650126" cy="506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Cognitive Behavioral Therapy</a:t>
            </a:r>
          </a:p>
        </p:txBody>
      </p:sp>
      <p:sp>
        <p:nvSpPr>
          <p:cNvPr name="AutoShape 10" id="10"/>
          <p:cNvSpPr/>
          <p:nvPr/>
        </p:nvSpPr>
        <p:spPr>
          <a:xfrm rot="5400000">
            <a:off x="10782497" y="5129212"/>
            <a:ext cx="3855681" cy="0"/>
          </a:xfrm>
          <a:prstGeom prst="line">
            <a:avLst/>
          </a:prstGeom>
          <a:ln cap="rnd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23635" y="866775"/>
            <a:ext cx="12617276" cy="1189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Arimo Bold"/>
              </a:rPr>
              <a:t>What is an automatic thought?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73545" y="3223772"/>
            <a:ext cx="15140911" cy="4110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Arimo"/>
              </a:rPr>
              <a:t>These thoughts </a:t>
            </a:r>
            <a:r>
              <a:rPr lang="en-US" sz="3900">
                <a:solidFill>
                  <a:srgbClr val="000000"/>
                </a:solidFill>
                <a:latin typeface="Arimo Bold"/>
              </a:rPr>
              <a:t>arrive quickly</a:t>
            </a:r>
            <a:r>
              <a:rPr lang="en-US" sz="3900">
                <a:solidFill>
                  <a:srgbClr val="000000"/>
                </a:solidFill>
                <a:latin typeface="Arimo"/>
              </a:rPr>
              <a:t> and oftentimes out of our awareness. We might </a:t>
            </a:r>
            <a:r>
              <a:rPr lang="en-US" sz="3900">
                <a:solidFill>
                  <a:srgbClr val="000000"/>
                </a:solidFill>
                <a:latin typeface="Arimo Bold"/>
              </a:rPr>
              <a:t>fail</a:t>
            </a:r>
            <a:r>
              <a:rPr lang="en-US" sz="3900">
                <a:solidFill>
                  <a:srgbClr val="000000"/>
                </a:solidFill>
                <a:latin typeface="Arimo"/>
              </a:rPr>
              <a:t> to notice them, but they </a:t>
            </a:r>
            <a:r>
              <a:rPr lang="en-US" sz="3900">
                <a:solidFill>
                  <a:srgbClr val="000000"/>
                </a:solidFill>
                <a:latin typeface="Arimo Bold"/>
              </a:rPr>
              <a:t>greatly</a:t>
            </a:r>
            <a:r>
              <a:rPr lang="en-US" sz="3900">
                <a:solidFill>
                  <a:srgbClr val="000000"/>
                </a:solidFill>
                <a:latin typeface="Arimo"/>
              </a:rPr>
              <a:t> affect </a:t>
            </a:r>
            <a:r>
              <a:rPr lang="en-US" sz="3900">
                <a:solidFill>
                  <a:srgbClr val="000000"/>
                </a:solidFill>
                <a:latin typeface="Arimo Italics"/>
              </a:rPr>
              <a:t>how we feel, our mood and how we perceive what’s going on in the world around us</a:t>
            </a:r>
            <a:r>
              <a:rPr lang="en-US" sz="3900">
                <a:solidFill>
                  <a:srgbClr val="000000"/>
                </a:solidFill>
                <a:latin typeface="Arimo"/>
              </a:rPr>
              <a:t>.</a:t>
            </a:r>
          </a:p>
          <a:p>
            <a:pPr algn="ctr">
              <a:lnSpc>
                <a:spcPts val="5460"/>
              </a:lnSpc>
            </a:pP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Arimo"/>
              </a:rPr>
              <a:t> These thoughts are </a:t>
            </a:r>
            <a:r>
              <a:rPr lang="en-US" sz="3900">
                <a:solidFill>
                  <a:srgbClr val="000000"/>
                </a:solidFill>
                <a:latin typeface="Arimo Bold"/>
              </a:rPr>
              <a:t>often negative</a:t>
            </a:r>
            <a:r>
              <a:rPr lang="en-US" sz="3900">
                <a:solidFill>
                  <a:srgbClr val="000000"/>
                </a:solidFill>
                <a:latin typeface="Arimo"/>
              </a:rPr>
              <a:t> and </a:t>
            </a:r>
            <a:r>
              <a:rPr lang="en-US" sz="3900">
                <a:solidFill>
                  <a:srgbClr val="000000"/>
                </a:solidFill>
                <a:latin typeface="Arimo Bold"/>
              </a:rPr>
              <a:t>irrational </a:t>
            </a:r>
            <a:r>
              <a:rPr lang="en-US" sz="3900">
                <a:solidFill>
                  <a:srgbClr val="000000"/>
                </a:solidFill>
                <a:latin typeface="Arimo"/>
              </a:rPr>
              <a:t>and in need of a reframe. 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76203" y="0"/>
            <a:ext cx="8038143" cy="10287000"/>
          </a:xfrm>
          <a:custGeom>
            <a:avLst/>
            <a:gdLst/>
            <a:ahLst/>
            <a:cxnLst/>
            <a:rect r="r" b="b" t="t" l="l"/>
            <a:pathLst>
              <a:path h="10287000" w="8038143">
                <a:moveTo>
                  <a:pt x="0" y="0"/>
                </a:moveTo>
                <a:lnTo>
                  <a:pt x="8038143" y="0"/>
                </a:lnTo>
                <a:lnTo>
                  <a:pt x="80381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24240" y="0"/>
            <a:ext cx="14039520" cy="10287000"/>
          </a:xfrm>
          <a:custGeom>
            <a:avLst/>
            <a:gdLst/>
            <a:ahLst/>
            <a:cxnLst/>
            <a:rect r="r" b="b" t="t" l="l"/>
            <a:pathLst>
              <a:path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6695" r="0" b="-669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2458355"/>
            <a:ext cx="7244701" cy="5370290"/>
            <a:chOff x="0" y="0"/>
            <a:chExt cx="9659602" cy="7160387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25290" r="0" b="25290"/>
            <a:stretch>
              <a:fillRect/>
            </a:stretch>
          </p:blipFill>
          <p:spPr>
            <a:xfrm flipH="false" flipV="false">
              <a:off x="0" y="0"/>
              <a:ext cx="9659602" cy="7160387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9609174" y="2699222"/>
            <a:ext cx="7650126" cy="1651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Abril Fatface"/>
              </a:rPr>
              <a:t>Disclaimer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609174" y="4556490"/>
            <a:ext cx="7171658" cy="327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2199">
                <a:solidFill>
                  <a:srgbClr val="000000"/>
                </a:solidFill>
                <a:latin typeface="Arimo"/>
              </a:rPr>
              <a:t>This presentation is for the purpose of broad overview of a skill to address unhelpful thought patterns. This is not a replacement for therapy, medication or mental health treatment of any kind. If you need help finding resources, please reach out to me following this presentation. </a:t>
            </a:r>
          </a:p>
          <a:p>
            <a:pPr algn="l">
              <a:lnSpc>
                <a:spcPts val="4400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89758" y="1076593"/>
            <a:ext cx="7125260" cy="758074"/>
          </a:xfrm>
          <a:custGeom>
            <a:avLst/>
            <a:gdLst/>
            <a:ahLst/>
            <a:cxnLst/>
            <a:rect r="r" b="b" t="t" l="l"/>
            <a:pathLst>
              <a:path h="758074" w="7125260">
                <a:moveTo>
                  <a:pt x="0" y="0"/>
                </a:moveTo>
                <a:lnTo>
                  <a:pt x="7125260" y="0"/>
                </a:lnTo>
                <a:lnTo>
                  <a:pt x="7125260" y="758073"/>
                </a:lnTo>
                <a:lnTo>
                  <a:pt x="0" y="758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14692" y="2252387"/>
            <a:ext cx="5876361" cy="6848671"/>
          </a:xfrm>
          <a:custGeom>
            <a:avLst/>
            <a:gdLst/>
            <a:ahLst/>
            <a:cxnLst/>
            <a:rect r="r" b="b" t="t" l="l"/>
            <a:pathLst>
              <a:path h="6848671" w="5876361">
                <a:moveTo>
                  <a:pt x="0" y="0"/>
                </a:moveTo>
                <a:lnTo>
                  <a:pt x="5876360" y="0"/>
                </a:lnTo>
                <a:lnTo>
                  <a:pt x="5876360" y="6848671"/>
                </a:lnTo>
                <a:lnTo>
                  <a:pt x="0" y="6848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92887" y="2253231"/>
            <a:ext cx="4683774" cy="750510"/>
            <a:chOff x="0" y="0"/>
            <a:chExt cx="3538855" cy="5670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38855" cy="567055"/>
            </a:xfrm>
            <a:custGeom>
              <a:avLst/>
              <a:gdLst/>
              <a:ahLst/>
              <a:cxnLst/>
              <a:rect r="r" b="b" t="t" l="l"/>
              <a:pathLst>
                <a:path h="567055" w="3538855">
                  <a:moveTo>
                    <a:pt x="0" y="104648"/>
                  </a:moveTo>
                  <a:cubicBezTo>
                    <a:pt x="0" y="46863"/>
                    <a:pt x="46863" y="0"/>
                    <a:pt x="104648" y="0"/>
                  </a:cubicBezTo>
                  <a:lnTo>
                    <a:pt x="104648" y="9525"/>
                  </a:lnTo>
                  <a:lnTo>
                    <a:pt x="104648" y="0"/>
                  </a:lnTo>
                  <a:lnTo>
                    <a:pt x="3434207" y="0"/>
                  </a:lnTo>
                  <a:lnTo>
                    <a:pt x="3434207" y="9525"/>
                  </a:lnTo>
                  <a:lnTo>
                    <a:pt x="3434207" y="0"/>
                  </a:lnTo>
                  <a:cubicBezTo>
                    <a:pt x="3491992" y="0"/>
                    <a:pt x="3538855" y="46863"/>
                    <a:pt x="3538855" y="104648"/>
                  </a:cubicBezTo>
                  <a:lnTo>
                    <a:pt x="3529330" y="104648"/>
                  </a:lnTo>
                  <a:lnTo>
                    <a:pt x="3538855" y="104648"/>
                  </a:lnTo>
                  <a:lnTo>
                    <a:pt x="3538855" y="462407"/>
                  </a:lnTo>
                  <a:lnTo>
                    <a:pt x="3529330" y="462407"/>
                  </a:lnTo>
                  <a:lnTo>
                    <a:pt x="3538855" y="462407"/>
                  </a:lnTo>
                  <a:cubicBezTo>
                    <a:pt x="3538855" y="520192"/>
                    <a:pt x="3491992" y="567055"/>
                    <a:pt x="3434207" y="567055"/>
                  </a:cubicBezTo>
                  <a:lnTo>
                    <a:pt x="104648" y="567055"/>
                  </a:lnTo>
                  <a:cubicBezTo>
                    <a:pt x="46863" y="567055"/>
                    <a:pt x="0" y="520192"/>
                    <a:pt x="0" y="462407"/>
                  </a:cubicBezTo>
                  <a:lnTo>
                    <a:pt x="9525" y="462407"/>
                  </a:lnTo>
                  <a:lnTo>
                    <a:pt x="0" y="462407"/>
                  </a:lnTo>
                  <a:lnTo>
                    <a:pt x="0" y="104648"/>
                  </a:lnTo>
                  <a:lnTo>
                    <a:pt x="9525" y="104648"/>
                  </a:lnTo>
                  <a:lnTo>
                    <a:pt x="0" y="104648"/>
                  </a:lnTo>
                  <a:moveTo>
                    <a:pt x="19050" y="104648"/>
                  </a:moveTo>
                  <a:lnTo>
                    <a:pt x="19050" y="462407"/>
                  </a:lnTo>
                  <a:cubicBezTo>
                    <a:pt x="19050" y="509651"/>
                    <a:pt x="57404" y="548005"/>
                    <a:pt x="104648" y="548005"/>
                  </a:cubicBezTo>
                  <a:lnTo>
                    <a:pt x="3434207" y="548005"/>
                  </a:lnTo>
                  <a:cubicBezTo>
                    <a:pt x="3481451" y="548005"/>
                    <a:pt x="3519805" y="509651"/>
                    <a:pt x="3519805" y="462407"/>
                  </a:cubicBezTo>
                  <a:lnTo>
                    <a:pt x="3519805" y="104648"/>
                  </a:lnTo>
                  <a:cubicBezTo>
                    <a:pt x="3519805" y="57404"/>
                    <a:pt x="3481451" y="19050"/>
                    <a:pt x="3434207" y="19050"/>
                  </a:cubicBezTo>
                  <a:lnTo>
                    <a:pt x="104648" y="19050"/>
                  </a:lnTo>
                  <a:cubicBezTo>
                    <a:pt x="57404" y="19050"/>
                    <a:pt x="19050" y="57404"/>
                    <a:pt x="19050" y="10464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396253" y="7802664"/>
            <a:ext cx="4683774" cy="1172415"/>
            <a:chOff x="0" y="0"/>
            <a:chExt cx="3538855" cy="8858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38855" cy="885825"/>
            </a:xfrm>
            <a:custGeom>
              <a:avLst/>
              <a:gdLst/>
              <a:ahLst/>
              <a:cxnLst/>
              <a:rect r="r" b="b" t="t" l="l"/>
              <a:pathLst>
                <a:path h="885825" w="3538855">
                  <a:moveTo>
                    <a:pt x="0" y="94615"/>
                  </a:moveTo>
                  <a:cubicBezTo>
                    <a:pt x="0" y="42418"/>
                    <a:pt x="42418" y="0"/>
                    <a:pt x="94615" y="0"/>
                  </a:cubicBezTo>
                  <a:lnTo>
                    <a:pt x="94615" y="9525"/>
                  </a:lnTo>
                  <a:lnTo>
                    <a:pt x="94615" y="0"/>
                  </a:lnTo>
                  <a:lnTo>
                    <a:pt x="3444240" y="0"/>
                  </a:lnTo>
                  <a:lnTo>
                    <a:pt x="3444240" y="9525"/>
                  </a:lnTo>
                  <a:lnTo>
                    <a:pt x="3444240" y="0"/>
                  </a:lnTo>
                  <a:cubicBezTo>
                    <a:pt x="3496437" y="0"/>
                    <a:pt x="3538855" y="42418"/>
                    <a:pt x="3538855" y="94615"/>
                  </a:cubicBezTo>
                  <a:lnTo>
                    <a:pt x="3529330" y="94615"/>
                  </a:lnTo>
                  <a:lnTo>
                    <a:pt x="3538855" y="94615"/>
                  </a:lnTo>
                  <a:lnTo>
                    <a:pt x="3538855" y="791210"/>
                  </a:lnTo>
                  <a:lnTo>
                    <a:pt x="3529330" y="791210"/>
                  </a:lnTo>
                  <a:lnTo>
                    <a:pt x="3538855" y="791210"/>
                  </a:lnTo>
                  <a:cubicBezTo>
                    <a:pt x="3538855" y="843407"/>
                    <a:pt x="3496437" y="885825"/>
                    <a:pt x="3444240" y="885825"/>
                  </a:cubicBezTo>
                  <a:lnTo>
                    <a:pt x="94615" y="885825"/>
                  </a:lnTo>
                  <a:cubicBezTo>
                    <a:pt x="42418" y="885825"/>
                    <a:pt x="0" y="843407"/>
                    <a:pt x="0" y="791210"/>
                  </a:cubicBezTo>
                  <a:lnTo>
                    <a:pt x="9525" y="791210"/>
                  </a:lnTo>
                  <a:lnTo>
                    <a:pt x="0" y="791210"/>
                  </a:lnTo>
                  <a:lnTo>
                    <a:pt x="0" y="94615"/>
                  </a:lnTo>
                  <a:lnTo>
                    <a:pt x="9525" y="94615"/>
                  </a:lnTo>
                  <a:lnTo>
                    <a:pt x="0" y="94615"/>
                  </a:lnTo>
                  <a:moveTo>
                    <a:pt x="19050" y="94615"/>
                  </a:moveTo>
                  <a:lnTo>
                    <a:pt x="19050" y="791210"/>
                  </a:lnTo>
                  <a:cubicBezTo>
                    <a:pt x="19050" y="832993"/>
                    <a:pt x="52832" y="866775"/>
                    <a:pt x="94615" y="866775"/>
                  </a:cubicBezTo>
                  <a:lnTo>
                    <a:pt x="3444240" y="866775"/>
                  </a:lnTo>
                  <a:cubicBezTo>
                    <a:pt x="3486023" y="866775"/>
                    <a:pt x="3519805" y="832993"/>
                    <a:pt x="3519805" y="791210"/>
                  </a:cubicBezTo>
                  <a:lnTo>
                    <a:pt x="3519805" y="94615"/>
                  </a:lnTo>
                  <a:cubicBezTo>
                    <a:pt x="3519805" y="52832"/>
                    <a:pt x="3486023" y="19050"/>
                    <a:pt x="3444240" y="19050"/>
                  </a:cubicBezTo>
                  <a:lnTo>
                    <a:pt x="94615" y="19050"/>
                  </a:lnTo>
                  <a:cubicBezTo>
                    <a:pt x="52832" y="19050"/>
                    <a:pt x="19050" y="52832"/>
                    <a:pt x="19050" y="946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397098" y="3808888"/>
            <a:ext cx="4683774" cy="1172415"/>
            <a:chOff x="0" y="0"/>
            <a:chExt cx="3538855" cy="88582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538855" cy="885825"/>
            </a:xfrm>
            <a:custGeom>
              <a:avLst/>
              <a:gdLst/>
              <a:ahLst/>
              <a:cxnLst/>
              <a:rect r="r" b="b" t="t" l="l"/>
              <a:pathLst>
                <a:path h="885825" w="3538855">
                  <a:moveTo>
                    <a:pt x="0" y="94615"/>
                  </a:moveTo>
                  <a:cubicBezTo>
                    <a:pt x="0" y="42418"/>
                    <a:pt x="42418" y="0"/>
                    <a:pt x="94615" y="0"/>
                  </a:cubicBezTo>
                  <a:lnTo>
                    <a:pt x="94615" y="9525"/>
                  </a:lnTo>
                  <a:lnTo>
                    <a:pt x="94615" y="0"/>
                  </a:lnTo>
                  <a:lnTo>
                    <a:pt x="3444240" y="0"/>
                  </a:lnTo>
                  <a:lnTo>
                    <a:pt x="3444240" y="9525"/>
                  </a:lnTo>
                  <a:lnTo>
                    <a:pt x="3444240" y="0"/>
                  </a:lnTo>
                  <a:cubicBezTo>
                    <a:pt x="3496437" y="0"/>
                    <a:pt x="3538855" y="42418"/>
                    <a:pt x="3538855" y="94615"/>
                  </a:cubicBezTo>
                  <a:lnTo>
                    <a:pt x="3529330" y="94615"/>
                  </a:lnTo>
                  <a:lnTo>
                    <a:pt x="3538855" y="94615"/>
                  </a:lnTo>
                  <a:lnTo>
                    <a:pt x="3538855" y="791210"/>
                  </a:lnTo>
                  <a:lnTo>
                    <a:pt x="3529330" y="791210"/>
                  </a:lnTo>
                  <a:lnTo>
                    <a:pt x="3538855" y="791210"/>
                  </a:lnTo>
                  <a:cubicBezTo>
                    <a:pt x="3538855" y="843534"/>
                    <a:pt x="3496437" y="885825"/>
                    <a:pt x="3444240" y="885825"/>
                  </a:cubicBezTo>
                  <a:lnTo>
                    <a:pt x="94615" y="885825"/>
                  </a:lnTo>
                  <a:cubicBezTo>
                    <a:pt x="42418" y="885825"/>
                    <a:pt x="0" y="843407"/>
                    <a:pt x="0" y="791210"/>
                  </a:cubicBezTo>
                  <a:lnTo>
                    <a:pt x="9525" y="791210"/>
                  </a:lnTo>
                  <a:lnTo>
                    <a:pt x="0" y="791210"/>
                  </a:lnTo>
                  <a:lnTo>
                    <a:pt x="0" y="94615"/>
                  </a:lnTo>
                  <a:lnTo>
                    <a:pt x="9525" y="94615"/>
                  </a:lnTo>
                  <a:lnTo>
                    <a:pt x="0" y="94615"/>
                  </a:lnTo>
                  <a:moveTo>
                    <a:pt x="19050" y="94615"/>
                  </a:moveTo>
                  <a:lnTo>
                    <a:pt x="19050" y="791210"/>
                  </a:lnTo>
                  <a:cubicBezTo>
                    <a:pt x="19050" y="832993"/>
                    <a:pt x="52832" y="866775"/>
                    <a:pt x="94615" y="866775"/>
                  </a:cubicBezTo>
                  <a:lnTo>
                    <a:pt x="3444240" y="866775"/>
                  </a:lnTo>
                  <a:cubicBezTo>
                    <a:pt x="3486023" y="866775"/>
                    <a:pt x="3519805" y="832993"/>
                    <a:pt x="3519805" y="791210"/>
                  </a:cubicBezTo>
                  <a:lnTo>
                    <a:pt x="3519805" y="94615"/>
                  </a:lnTo>
                  <a:cubicBezTo>
                    <a:pt x="3519805" y="52832"/>
                    <a:pt x="3486023" y="19050"/>
                    <a:pt x="3444240" y="19050"/>
                  </a:cubicBezTo>
                  <a:lnTo>
                    <a:pt x="94615" y="19050"/>
                  </a:lnTo>
                  <a:cubicBezTo>
                    <a:pt x="52832" y="19050"/>
                    <a:pt x="19050" y="52832"/>
                    <a:pt x="19050" y="946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397098" y="5802410"/>
            <a:ext cx="4683774" cy="1172415"/>
            <a:chOff x="0" y="0"/>
            <a:chExt cx="3538855" cy="88582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38855" cy="885825"/>
            </a:xfrm>
            <a:custGeom>
              <a:avLst/>
              <a:gdLst/>
              <a:ahLst/>
              <a:cxnLst/>
              <a:rect r="r" b="b" t="t" l="l"/>
              <a:pathLst>
                <a:path h="885825" w="3538855">
                  <a:moveTo>
                    <a:pt x="0" y="94615"/>
                  </a:moveTo>
                  <a:cubicBezTo>
                    <a:pt x="0" y="42418"/>
                    <a:pt x="42418" y="0"/>
                    <a:pt x="94615" y="0"/>
                  </a:cubicBezTo>
                  <a:lnTo>
                    <a:pt x="94615" y="9525"/>
                  </a:lnTo>
                  <a:lnTo>
                    <a:pt x="94615" y="0"/>
                  </a:lnTo>
                  <a:lnTo>
                    <a:pt x="3444240" y="0"/>
                  </a:lnTo>
                  <a:lnTo>
                    <a:pt x="3444240" y="9525"/>
                  </a:lnTo>
                  <a:lnTo>
                    <a:pt x="3444240" y="0"/>
                  </a:lnTo>
                  <a:cubicBezTo>
                    <a:pt x="3496437" y="0"/>
                    <a:pt x="3538855" y="42418"/>
                    <a:pt x="3538855" y="94615"/>
                  </a:cubicBezTo>
                  <a:lnTo>
                    <a:pt x="3529330" y="94615"/>
                  </a:lnTo>
                  <a:lnTo>
                    <a:pt x="3538855" y="94615"/>
                  </a:lnTo>
                  <a:lnTo>
                    <a:pt x="3538855" y="791210"/>
                  </a:lnTo>
                  <a:lnTo>
                    <a:pt x="3529330" y="791210"/>
                  </a:lnTo>
                  <a:lnTo>
                    <a:pt x="3538855" y="791210"/>
                  </a:lnTo>
                  <a:cubicBezTo>
                    <a:pt x="3538855" y="843407"/>
                    <a:pt x="3496437" y="885825"/>
                    <a:pt x="3444240" y="885825"/>
                  </a:cubicBezTo>
                  <a:lnTo>
                    <a:pt x="94615" y="885825"/>
                  </a:lnTo>
                  <a:cubicBezTo>
                    <a:pt x="42418" y="885825"/>
                    <a:pt x="0" y="843407"/>
                    <a:pt x="0" y="791210"/>
                  </a:cubicBezTo>
                  <a:lnTo>
                    <a:pt x="9525" y="791210"/>
                  </a:lnTo>
                  <a:lnTo>
                    <a:pt x="0" y="791210"/>
                  </a:lnTo>
                  <a:lnTo>
                    <a:pt x="0" y="94615"/>
                  </a:lnTo>
                  <a:lnTo>
                    <a:pt x="9525" y="94615"/>
                  </a:lnTo>
                  <a:lnTo>
                    <a:pt x="0" y="94615"/>
                  </a:lnTo>
                  <a:moveTo>
                    <a:pt x="19050" y="94615"/>
                  </a:moveTo>
                  <a:lnTo>
                    <a:pt x="19050" y="791210"/>
                  </a:lnTo>
                  <a:cubicBezTo>
                    <a:pt x="19050" y="832993"/>
                    <a:pt x="52832" y="866775"/>
                    <a:pt x="94615" y="866775"/>
                  </a:cubicBezTo>
                  <a:lnTo>
                    <a:pt x="3444240" y="866775"/>
                  </a:lnTo>
                  <a:cubicBezTo>
                    <a:pt x="3486023" y="866775"/>
                    <a:pt x="3519805" y="832993"/>
                    <a:pt x="3519805" y="791210"/>
                  </a:cubicBezTo>
                  <a:lnTo>
                    <a:pt x="3519805" y="94615"/>
                  </a:lnTo>
                  <a:cubicBezTo>
                    <a:pt x="3519805" y="52832"/>
                    <a:pt x="3486023" y="19050"/>
                    <a:pt x="3444240" y="19050"/>
                  </a:cubicBezTo>
                  <a:lnTo>
                    <a:pt x="94615" y="19050"/>
                  </a:lnTo>
                  <a:cubicBezTo>
                    <a:pt x="52832" y="19050"/>
                    <a:pt x="19050" y="52832"/>
                    <a:pt x="19050" y="946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406707" y="247918"/>
            <a:ext cx="5854167" cy="412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5"/>
              </a:lnSpc>
            </a:pPr>
            <a:r>
              <a:rPr lang="en-US" sz="2382">
                <a:solidFill>
                  <a:srgbClr val="000000"/>
                </a:solidFill>
                <a:latin typeface="Arimo Bold"/>
              </a:rPr>
              <a:t>The Cognitive Triangle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13847" y="9560332"/>
            <a:ext cx="1957593" cy="241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45"/>
              </a:lnSpc>
            </a:pPr>
            <a:r>
              <a:rPr lang="en-US" sz="1318" spc="2">
                <a:solidFill>
                  <a:srgbClr val="000000"/>
                </a:solidFill>
                <a:latin typeface="Arimo"/>
              </a:rPr>
              <a:t>© 2021 Therapist Aid LLC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808958" y="9560332"/>
            <a:ext cx="2306494" cy="46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45"/>
              </a:lnSpc>
            </a:pPr>
            <a:r>
              <a:rPr lang="en-US" sz="1318" spc="2">
                <a:solidFill>
                  <a:srgbClr val="000000"/>
                </a:solidFill>
                <a:latin typeface="Arimo"/>
              </a:rPr>
              <a:t>Provided by </a:t>
            </a:r>
            <a:r>
              <a:rPr lang="en-US" sz="1318" spc="2">
                <a:solidFill>
                  <a:srgbClr val="000000"/>
                </a:solidFill>
                <a:latin typeface="Arimo Bold"/>
              </a:rPr>
              <a:t>TherapistAid.com</a:t>
            </a:r>
            <a:r>
              <a:rPr lang="en-US" sz="1318" spc="2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69624" y="1217149"/>
            <a:ext cx="6758622" cy="65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61">
                <a:solidFill>
                  <a:srgbClr val="000000"/>
                </a:solidFill>
                <a:latin typeface="Arimo"/>
              </a:rPr>
              <a:t>The</a:t>
            </a:r>
            <a:r>
              <a:rPr lang="en-US" sz="1461">
                <a:solidFill>
                  <a:srgbClr val="000000"/>
                </a:solidFill>
                <a:latin typeface="Arimo Bold"/>
              </a:rPr>
              <a:t> cognitive triangle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shows how thoughts, emotions, and behaviors affect one another. This means changing your </a:t>
            </a:r>
            <a:r>
              <a:rPr lang="en-US" sz="1461">
                <a:solidFill>
                  <a:srgbClr val="000000"/>
                </a:solidFill>
                <a:latin typeface="Arimo Italics"/>
              </a:rPr>
              <a:t>thoughts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will change how you </a:t>
            </a:r>
            <a:r>
              <a:rPr lang="en-US" sz="1461">
                <a:solidFill>
                  <a:srgbClr val="000000"/>
                </a:solidFill>
                <a:latin typeface="Arimo Italics"/>
              </a:rPr>
              <a:t>feel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and </a:t>
            </a:r>
            <a:r>
              <a:rPr lang="en-US" sz="1461">
                <a:solidFill>
                  <a:srgbClr val="000000"/>
                </a:solidFill>
                <a:latin typeface="Arimo Italics"/>
              </a:rPr>
              <a:t>behave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65837" y="2383009"/>
            <a:ext cx="3922751" cy="438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47"/>
              </a:lnSpc>
            </a:pPr>
            <a:r>
              <a:rPr lang="en-US" sz="1461">
                <a:solidFill>
                  <a:srgbClr val="000000"/>
                </a:solidFill>
                <a:latin typeface="Arimo"/>
              </a:rPr>
              <a:t>A</a:t>
            </a:r>
            <a:r>
              <a:rPr lang="en-US" sz="1461">
                <a:solidFill>
                  <a:srgbClr val="000000"/>
                </a:solidFill>
                <a:latin typeface="Arimo Bold"/>
              </a:rPr>
              <a:t> situation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is anything that happens in your life, which triggers the cognitive triangle.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66026" y="3936145"/>
            <a:ext cx="4277438" cy="86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7"/>
              </a:lnSpc>
            </a:pPr>
            <a:r>
              <a:rPr lang="en-US" sz="1461">
                <a:solidFill>
                  <a:srgbClr val="000000"/>
                </a:solidFill>
                <a:latin typeface="Arimo Bold"/>
              </a:rPr>
              <a:t>Thoughts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are your interpretations of a situation. For example, if a stranger looks at you with an angry expression, you could think: “Oh no, what did I do wrong?” or “Maybe they are having a bad day.”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566026" y="7929921"/>
            <a:ext cx="4328180" cy="867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61">
                <a:solidFill>
                  <a:srgbClr val="000000"/>
                </a:solidFill>
                <a:latin typeface="Arimo Bold"/>
              </a:rPr>
              <a:t>Behaviors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are your response to a situation. </a:t>
            </a:r>
          </a:p>
          <a:p>
            <a:pPr algn="l">
              <a:lnSpc>
                <a:spcPts val="1746"/>
              </a:lnSpc>
            </a:pPr>
            <a:r>
              <a:rPr lang="en-US" sz="1461">
                <a:solidFill>
                  <a:srgbClr val="000000"/>
                </a:solidFill>
                <a:latin typeface="Arimo"/>
              </a:rPr>
              <a:t>Behaviors include actions such as saying something or doing something (or, choosing not to do something).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66026" y="5933033"/>
            <a:ext cx="4354477" cy="86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7"/>
              </a:lnSpc>
            </a:pPr>
            <a:r>
              <a:rPr lang="en-US" sz="1461">
                <a:solidFill>
                  <a:srgbClr val="000000"/>
                </a:solidFill>
                <a:latin typeface="Arimo Bold"/>
              </a:rPr>
              <a:t>Emotions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are feelings, such as happy, sad, angry, or worried. Emotions can have physical components as well as mental, such as low energy when feeling sad, or a stomachache when nervous. 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89758" y="1076593"/>
            <a:ext cx="7125260" cy="758074"/>
          </a:xfrm>
          <a:custGeom>
            <a:avLst/>
            <a:gdLst/>
            <a:ahLst/>
            <a:cxnLst/>
            <a:rect r="r" b="b" t="t" l="l"/>
            <a:pathLst>
              <a:path h="758074" w="7125260">
                <a:moveTo>
                  <a:pt x="0" y="0"/>
                </a:moveTo>
                <a:lnTo>
                  <a:pt x="7125260" y="0"/>
                </a:lnTo>
                <a:lnTo>
                  <a:pt x="7125260" y="758073"/>
                </a:lnTo>
                <a:lnTo>
                  <a:pt x="0" y="758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14692" y="2252387"/>
            <a:ext cx="5876361" cy="6848671"/>
          </a:xfrm>
          <a:custGeom>
            <a:avLst/>
            <a:gdLst/>
            <a:ahLst/>
            <a:cxnLst/>
            <a:rect r="r" b="b" t="t" l="l"/>
            <a:pathLst>
              <a:path h="6848671" w="5876361">
                <a:moveTo>
                  <a:pt x="0" y="0"/>
                </a:moveTo>
                <a:lnTo>
                  <a:pt x="5876360" y="0"/>
                </a:lnTo>
                <a:lnTo>
                  <a:pt x="5876360" y="6848671"/>
                </a:lnTo>
                <a:lnTo>
                  <a:pt x="0" y="6848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92887" y="2253231"/>
            <a:ext cx="4683774" cy="750510"/>
            <a:chOff x="0" y="0"/>
            <a:chExt cx="3538855" cy="5670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38855" cy="567055"/>
            </a:xfrm>
            <a:custGeom>
              <a:avLst/>
              <a:gdLst/>
              <a:ahLst/>
              <a:cxnLst/>
              <a:rect r="r" b="b" t="t" l="l"/>
              <a:pathLst>
                <a:path h="567055" w="3538855">
                  <a:moveTo>
                    <a:pt x="0" y="104648"/>
                  </a:moveTo>
                  <a:cubicBezTo>
                    <a:pt x="0" y="46863"/>
                    <a:pt x="46863" y="0"/>
                    <a:pt x="104648" y="0"/>
                  </a:cubicBezTo>
                  <a:lnTo>
                    <a:pt x="104648" y="9525"/>
                  </a:lnTo>
                  <a:lnTo>
                    <a:pt x="104648" y="0"/>
                  </a:lnTo>
                  <a:lnTo>
                    <a:pt x="3434207" y="0"/>
                  </a:lnTo>
                  <a:lnTo>
                    <a:pt x="3434207" y="9525"/>
                  </a:lnTo>
                  <a:lnTo>
                    <a:pt x="3434207" y="0"/>
                  </a:lnTo>
                  <a:cubicBezTo>
                    <a:pt x="3491992" y="0"/>
                    <a:pt x="3538855" y="46863"/>
                    <a:pt x="3538855" y="104648"/>
                  </a:cubicBezTo>
                  <a:lnTo>
                    <a:pt x="3529330" y="104648"/>
                  </a:lnTo>
                  <a:lnTo>
                    <a:pt x="3538855" y="104648"/>
                  </a:lnTo>
                  <a:lnTo>
                    <a:pt x="3538855" y="462407"/>
                  </a:lnTo>
                  <a:lnTo>
                    <a:pt x="3529330" y="462407"/>
                  </a:lnTo>
                  <a:lnTo>
                    <a:pt x="3538855" y="462407"/>
                  </a:lnTo>
                  <a:cubicBezTo>
                    <a:pt x="3538855" y="520192"/>
                    <a:pt x="3491992" y="567055"/>
                    <a:pt x="3434207" y="567055"/>
                  </a:cubicBezTo>
                  <a:lnTo>
                    <a:pt x="104648" y="567055"/>
                  </a:lnTo>
                  <a:cubicBezTo>
                    <a:pt x="46863" y="567055"/>
                    <a:pt x="0" y="520192"/>
                    <a:pt x="0" y="462407"/>
                  </a:cubicBezTo>
                  <a:lnTo>
                    <a:pt x="9525" y="462407"/>
                  </a:lnTo>
                  <a:lnTo>
                    <a:pt x="0" y="462407"/>
                  </a:lnTo>
                  <a:lnTo>
                    <a:pt x="0" y="104648"/>
                  </a:lnTo>
                  <a:lnTo>
                    <a:pt x="9525" y="104648"/>
                  </a:lnTo>
                  <a:lnTo>
                    <a:pt x="0" y="104648"/>
                  </a:lnTo>
                  <a:moveTo>
                    <a:pt x="19050" y="104648"/>
                  </a:moveTo>
                  <a:lnTo>
                    <a:pt x="19050" y="462407"/>
                  </a:lnTo>
                  <a:cubicBezTo>
                    <a:pt x="19050" y="509651"/>
                    <a:pt x="57404" y="548005"/>
                    <a:pt x="104648" y="548005"/>
                  </a:cubicBezTo>
                  <a:lnTo>
                    <a:pt x="3434207" y="548005"/>
                  </a:lnTo>
                  <a:cubicBezTo>
                    <a:pt x="3481451" y="548005"/>
                    <a:pt x="3519805" y="509651"/>
                    <a:pt x="3519805" y="462407"/>
                  </a:cubicBezTo>
                  <a:lnTo>
                    <a:pt x="3519805" y="104648"/>
                  </a:lnTo>
                  <a:cubicBezTo>
                    <a:pt x="3519805" y="57404"/>
                    <a:pt x="3481451" y="19050"/>
                    <a:pt x="3434207" y="19050"/>
                  </a:cubicBezTo>
                  <a:lnTo>
                    <a:pt x="104648" y="19050"/>
                  </a:lnTo>
                  <a:cubicBezTo>
                    <a:pt x="57404" y="19050"/>
                    <a:pt x="19050" y="57404"/>
                    <a:pt x="19050" y="10464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396253" y="7802664"/>
            <a:ext cx="4683774" cy="1172415"/>
            <a:chOff x="0" y="0"/>
            <a:chExt cx="3538855" cy="8858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38855" cy="885825"/>
            </a:xfrm>
            <a:custGeom>
              <a:avLst/>
              <a:gdLst/>
              <a:ahLst/>
              <a:cxnLst/>
              <a:rect r="r" b="b" t="t" l="l"/>
              <a:pathLst>
                <a:path h="885825" w="3538855">
                  <a:moveTo>
                    <a:pt x="0" y="94615"/>
                  </a:moveTo>
                  <a:cubicBezTo>
                    <a:pt x="0" y="42418"/>
                    <a:pt x="42418" y="0"/>
                    <a:pt x="94615" y="0"/>
                  </a:cubicBezTo>
                  <a:lnTo>
                    <a:pt x="94615" y="9525"/>
                  </a:lnTo>
                  <a:lnTo>
                    <a:pt x="94615" y="0"/>
                  </a:lnTo>
                  <a:lnTo>
                    <a:pt x="3444240" y="0"/>
                  </a:lnTo>
                  <a:lnTo>
                    <a:pt x="3444240" y="9525"/>
                  </a:lnTo>
                  <a:lnTo>
                    <a:pt x="3444240" y="0"/>
                  </a:lnTo>
                  <a:cubicBezTo>
                    <a:pt x="3496437" y="0"/>
                    <a:pt x="3538855" y="42418"/>
                    <a:pt x="3538855" y="94615"/>
                  </a:cubicBezTo>
                  <a:lnTo>
                    <a:pt x="3529330" y="94615"/>
                  </a:lnTo>
                  <a:lnTo>
                    <a:pt x="3538855" y="94615"/>
                  </a:lnTo>
                  <a:lnTo>
                    <a:pt x="3538855" y="791210"/>
                  </a:lnTo>
                  <a:lnTo>
                    <a:pt x="3529330" y="791210"/>
                  </a:lnTo>
                  <a:lnTo>
                    <a:pt x="3538855" y="791210"/>
                  </a:lnTo>
                  <a:cubicBezTo>
                    <a:pt x="3538855" y="843407"/>
                    <a:pt x="3496437" y="885825"/>
                    <a:pt x="3444240" y="885825"/>
                  </a:cubicBezTo>
                  <a:lnTo>
                    <a:pt x="94615" y="885825"/>
                  </a:lnTo>
                  <a:cubicBezTo>
                    <a:pt x="42418" y="885825"/>
                    <a:pt x="0" y="843407"/>
                    <a:pt x="0" y="791210"/>
                  </a:cubicBezTo>
                  <a:lnTo>
                    <a:pt x="9525" y="791210"/>
                  </a:lnTo>
                  <a:lnTo>
                    <a:pt x="0" y="791210"/>
                  </a:lnTo>
                  <a:lnTo>
                    <a:pt x="0" y="94615"/>
                  </a:lnTo>
                  <a:lnTo>
                    <a:pt x="9525" y="94615"/>
                  </a:lnTo>
                  <a:lnTo>
                    <a:pt x="0" y="94615"/>
                  </a:lnTo>
                  <a:moveTo>
                    <a:pt x="19050" y="94615"/>
                  </a:moveTo>
                  <a:lnTo>
                    <a:pt x="19050" y="791210"/>
                  </a:lnTo>
                  <a:cubicBezTo>
                    <a:pt x="19050" y="832993"/>
                    <a:pt x="52832" y="866775"/>
                    <a:pt x="94615" y="866775"/>
                  </a:cubicBezTo>
                  <a:lnTo>
                    <a:pt x="3444240" y="866775"/>
                  </a:lnTo>
                  <a:cubicBezTo>
                    <a:pt x="3486023" y="866775"/>
                    <a:pt x="3519805" y="832993"/>
                    <a:pt x="3519805" y="791210"/>
                  </a:cubicBezTo>
                  <a:lnTo>
                    <a:pt x="3519805" y="94615"/>
                  </a:lnTo>
                  <a:cubicBezTo>
                    <a:pt x="3519805" y="52832"/>
                    <a:pt x="3486023" y="19050"/>
                    <a:pt x="3444240" y="19050"/>
                  </a:cubicBezTo>
                  <a:lnTo>
                    <a:pt x="94615" y="19050"/>
                  </a:lnTo>
                  <a:cubicBezTo>
                    <a:pt x="52832" y="19050"/>
                    <a:pt x="19050" y="52832"/>
                    <a:pt x="19050" y="946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397098" y="3808888"/>
            <a:ext cx="4683774" cy="1172415"/>
            <a:chOff x="0" y="0"/>
            <a:chExt cx="3538855" cy="88582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538855" cy="885825"/>
            </a:xfrm>
            <a:custGeom>
              <a:avLst/>
              <a:gdLst/>
              <a:ahLst/>
              <a:cxnLst/>
              <a:rect r="r" b="b" t="t" l="l"/>
              <a:pathLst>
                <a:path h="885825" w="3538855">
                  <a:moveTo>
                    <a:pt x="0" y="94615"/>
                  </a:moveTo>
                  <a:cubicBezTo>
                    <a:pt x="0" y="42418"/>
                    <a:pt x="42418" y="0"/>
                    <a:pt x="94615" y="0"/>
                  </a:cubicBezTo>
                  <a:lnTo>
                    <a:pt x="94615" y="9525"/>
                  </a:lnTo>
                  <a:lnTo>
                    <a:pt x="94615" y="0"/>
                  </a:lnTo>
                  <a:lnTo>
                    <a:pt x="3444240" y="0"/>
                  </a:lnTo>
                  <a:lnTo>
                    <a:pt x="3444240" y="9525"/>
                  </a:lnTo>
                  <a:lnTo>
                    <a:pt x="3444240" y="0"/>
                  </a:lnTo>
                  <a:cubicBezTo>
                    <a:pt x="3496437" y="0"/>
                    <a:pt x="3538855" y="42418"/>
                    <a:pt x="3538855" y="94615"/>
                  </a:cubicBezTo>
                  <a:lnTo>
                    <a:pt x="3529330" y="94615"/>
                  </a:lnTo>
                  <a:lnTo>
                    <a:pt x="3538855" y="94615"/>
                  </a:lnTo>
                  <a:lnTo>
                    <a:pt x="3538855" y="791210"/>
                  </a:lnTo>
                  <a:lnTo>
                    <a:pt x="3529330" y="791210"/>
                  </a:lnTo>
                  <a:lnTo>
                    <a:pt x="3538855" y="791210"/>
                  </a:lnTo>
                  <a:cubicBezTo>
                    <a:pt x="3538855" y="843534"/>
                    <a:pt x="3496437" y="885825"/>
                    <a:pt x="3444240" y="885825"/>
                  </a:cubicBezTo>
                  <a:lnTo>
                    <a:pt x="94615" y="885825"/>
                  </a:lnTo>
                  <a:cubicBezTo>
                    <a:pt x="42418" y="885825"/>
                    <a:pt x="0" y="843407"/>
                    <a:pt x="0" y="791210"/>
                  </a:cubicBezTo>
                  <a:lnTo>
                    <a:pt x="9525" y="791210"/>
                  </a:lnTo>
                  <a:lnTo>
                    <a:pt x="0" y="791210"/>
                  </a:lnTo>
                  <a:lnTo>
                    <a:pt x="0" y="94615"/>
                  </a:lnTo>
                  <a:lnTo>
                    <a:pt x="9525" y="94615"/>
                  </a:lnTo>
                  <a:lnTo>
                    <a:pt x="0" y="94615"/>
                  </a:lnTo>
                  <a:moveTo>
                    <a:pt x="19050" y="94615"/>
                  </a:moveTo>
                  <a:lnTo>
                    <a:pt x="19050" y="791210"/>
                  </a:lnTo>
                  <a:cubicBezTo>
                    <a:pt x="19050" y="832993"/>
                    <a:pt x="52832" y="866775"/>
                    <a:pt x="94615" y="866775"/>
                  </a:cubicBezTo>
                  <a:lnTo>
                    <a:pt x="3444240" y="866775"/>
                  </a:lnTo>
                  <a:cubicBezTo>
                    <a:pt x="3486023" y="866775"/>
                    <a:pt x="3519805" y="832993"/>
                    <a:pt x="3519805" y="791210"/>
                  </a:cubicBezTo>
                  <a:lnTo>
                    <a:pt x="3519805" y="94615"/>
                  </a:lnTo>
                  <a:cubicBezTo>
                    <a:pt x="3519805" y="52832"/>
                    <a:pt x="3486023" y="19050"/>
                    <a:pt x="3444240" y="19050"/>
                  </a:cubicBezTo>
                  <a:lnTo>
                    <a:pt x="94615" y="19050"/>
                  </a:lnTo>
                  <a:cubicBezTo>
                    <a:pt x="52832" y="19050"/>
                    <a:pt x="19050" y="52832"/>
                    <a:pt x="19050" y="946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397098" y="5802410"/>
            <a:ext cx="4683774" cy="1172415"/>
            <a:chOff x="0" y="0"/>
            <a:chExt cx="3538855" cy="88582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38855" cy="885825"/>
            </a:xfrm>
            <a:custGeom>
              <a:avLst/>
              <a:gdLst/>
              <a:ahLst/>
              <a:cxnLst/>
              <a:rect r="r" b="b" t="t" l="l"/>
              <a:pathLst>
                <a:path h="885825" w="3538855">
                  <a:moveTo>
                    <a:pt x="0" y="94615"/>
                  </a:moveTo>
                  <a:cubicBezTo>
                    <a:pt x="0" y="42418"/>
                    <a:pt x="42418" y="0"/>
                    <a:pt x="94615" y="0"/>
                  </a:cubicBezTo>
                  <a:lnTo>
                    <a:pt x="94615" y="9525"/>
                  </a:lnTo>
                  <a:lnTo>
                    <a:pt x="94615" y="0"/>
                  </a:lnTo>
                  <a:lnTo>
                    <a:pt x="3444240" y="0"/>
                  </a:lnTo>
                  <a:lnTo>
                    <a:pt x="3444240" y="9525"/>
                  </a:lnTo>
                  <a:lnTo>
                    <a:pt x="3444240" y="0"/>
                  </a:lnTo>
                  <a:cubicBezTo>
                    <a:pt x="3496437" y="0"/>
                    <a:pt x="3538855" y="42418"/>
                    <a:pt x="3538855" y="94615"/>
                  </a:cubicBezTo>
                  <a:lnTo>
                    <a:pt x="3529330" y="94615"/>
                  </a:lnTo>
                  <a:lnTo>
                    <a:pt x="3538855" y="94615"/>
                  </a:lnTo>
                  <a:lnTo>
                    <a:pt x="3538855" y="791210"/>
                  </a:lnTo>
                  <a:lnTo>
                    <a:pt x="3529330" y="791210"/>
                  </a:lnTo>
                  <a:lnTo>
                    <a:pt x="3538855" y="791210"/>
                  </a:lnTo>
                  <a:cubicBezTo>
                    <a:pt x="3538855" y="843407"/>
                    <a:pt x="3496437" y="885825"/>
                    <a:pt x="3444240" y="885825"/>
                  </a:cubicBezTo>
                  <a:lnTo>
                    <a:pt x="94615" y="885825"/>
                  </a:lnTo>
                  <a:cubicBezTo>
                    <a:pt x="42418" y="885825"/>
                    <a:pt x="0" y="843407"/>
                    <a:pt x="0" y="791210"/>
                  </a:cubicBezTo>
                  <a:lnTo>
                    <a:pt x="9525" y="791210"/>
                  </a:lnTo>
                  <a:lnTo>
                    <a:pt x="0" y="791210"/>
                  </a:lnTo>
                  <a:lnTo>
                    <a:pt x="0" y="94615"/>
                  </a:lnTo>
                  <a:lnTo>
                    <a:pt x="9525" y="94615"/>
                  </a:lnTo>
                  <a:lnTo>
                    <a:pt x="0" y="94615"/>
                  </a:lnTo>
                  <a:moveTo>
                    <a:pt x="19050" y="94615"/>
                  </a:moveTo>
                  <a:lnTo>
                    <a:pt x="19050" y="791210"/>
                  </a:lnTo>
                  <a:cubicBezTo>
                    <a:pt x="19050" y="832993"/>
                    <a:pt x="52832" y="866775"/>
                    <a:pt x="94615" y="866775"/>
                  </a:cubicBezTo>
                  <a:lnTo>
                    <a:pt x="3444240" y="866775"/>
                  </a:lnTo>
                  <a:cubicBezTo>
                    <a:pt x="3486023" y="866775"/>
                    <a:pt x="3519805" y="832993"/>
                    <a:pt x="3519805" y="791210"/>
                  </a:cubicBezTo>
                  <a:lnTo>
                    <a:pt x="3519805" y="94615"/>
                  </a:lnTo>
                  <a:cubicBezTo>
                    <a:pt x="3519805" y="52832"/>
                    <a:pt x="3486023" y="19050"/>
                    <a:pt x="3444240" y="19050"/>
                  </a:cubicBezTo>
                  <a:lnTo>
                    <a:pt x="94615" y="19050"/>
                  </a:lnTo>
                  <a:cubicBezTo>
                    <a:pt x="52832" y="19050"/>
                    <a:pt x="19050" y="52832"/>
                    <a:pt x="19050" y="946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600950" y="439626"/>
            <a:ext cx="6709263" cy="412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5"/>
              </a:lnSpc>
            </a:pPr>
            <a:r>
              <a:rPr lang="en-US" sz="2382">
                <a:solidFill>
                  <a:srgbClr val="000000"/>
                </a:solidFill>
                <a:latin typeface="Arimo Bold"/>
              </a:rPr>
              <a:t>The Cognitive Triangle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13847" y="9560332"/>
            <a:ext cx="1957593" cy="241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45"/>
              </a:lnSpc>
            </a:pPr>
            <a:r>
              <a:rPr lang="en-US" sz="1318" spc="2">
                <a:solidFill>
                  <a:srgbClr val="000000"/>
                </a:solidFill>
                <a:latin typeface="Arimo"/>
              </a:rPr>
              <a:t>© 2021 Therapist Aid LLC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808958" y="9560332"/>
            <a:ext cx="2306494" cy="46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45"/>
              </a:lnSpc>
            </a:pPr>
            <a:r>
              <a:rPr lang="en-US" sz="1318" spc="2">
                <a:solidFill>
                  <a:srgbClr val="000000"/>
                </a:solidFill>
                <a:latin typeface="Arimo"/>
              </a:rPr>
              <a:t>Provided by </a:t>
            </a:r>
            <a:r>
              <a:rPr lang="en-US" sz="1318" spc="2">
                <a:solidFill>
                  <a:srgbClr val="000000"/>
                </a:solidFill>
                <a:latin typeface="Arimo Bold"/>
              </a:rPr>
              <a:t>TherapistAid.com</a:t>
            </a:r>
            <a:r>
              <a:rPr lang="en-US" sz="1318" spc="2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69624" y="1217149"/>
            <a:ext cx="6758622" cy="65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61">
                <a:solidFill>
                  <a:srgbClr val="000000"/>
                </a:solidFill>
                <a:latin typeface="Arimo"/>
              </a:rPr>
              <a:t>The</a:t>
            </a:r>
            <a:r>
              <a:rPr lang="en-US" sz="1461">
                <a:solidFill>
                  <a:srgbClr val="000000"/>
                </a:solidFill>
                <a:latin typeface="Arimo Bold"/>
              </a:rPr>
              <a:t> cognitive triangle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shows how thoughts, emotions, and behaviors affect one another. This means changing your </a:t>
            </a:r>
            <a:r>
              <a:rPr lang="en-US" sz="1461">
                <a:solidFill>
                  <a:srgbClr val="000000"/>
                </a:solidFill>
                <a:latin typeface="Arimo Italics"/>
              </a:rPr>
              <a:t>thoughts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will change how you </a:t>
            </a:r>
            <a:r>
              <a:rPr lang="en-US" sz="1461">
                <a:solidFill>
                  <a:srgbClr val="000000"/>
                </a:solidFill>
                <a:latin typeface="Arimo Italics"/>
              </a:rPr>
              <a:t>feel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and </a:t>
            </a:r>
            <a:r>
              <a:rPr lang="en-US" sz="1461">
                <a:solidFill>
                  <a:srgbClr val="000000"/>
                </a:solidFill>
                <a:latin typeface="Arimo Italics"/>
              </a:rPr>
              <a:t>behave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65837" y="2383009"/>
            <a:ext cx="3922751" cy="438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47"/>
              </a:lnSpc>
            </a:pPr>
            <a:r>
              <a:rPr lang="en-US" sz="1461">
                <a:solidFill>
                  <a:srgbClr val="000000"/>
                </a:solidFill>
                <a:latin typeface="Arimo"/>
              </a:rPr>
              <a:t>A</a:t>
            </a:r>
            <a:r>
              <a:rPr lang="en-US" sz="1461">
                <a:solidFill>
                  <a:srgbClr val="000000"/>
                </a:solidFill>
                <a:latin typeface="Arimo Bold"/>
              </a:rPr>
              <a:t> situation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is anything that happens in your life, which triggers the cognitive triangle.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66026" y="3936145"/>
            <a:ext cx="4277438" cy="86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7"/>
              </a:lnSpc>
            </a:pPr>
            <a:r>
              <a:rPr lang="en-US" sz="1461">
                <a:solidFill>
                  <a:srgbClr val="000000"/>
                </a:solidFill>
                <a:latin typeface="Arimo Bold"/>
              </a:rPr>
              <a:t>Thoughts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are your interpretations of a situation. For example, if a stranger looks at you with an angry expression, you could think: “Oh no, what did I do wrong?” or “Maybe they are having a bad day.”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566026" y="7929921"/>
            <a:ext cx="4328180" cy="867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61">
                <a:solidFill>
                  <a:srgbClr val="000000"/>
                </a:solidFill>
                <a:latin typeface="Arimo Bold"/>
              </a:rPr>
              <a:t>Behaviors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are your response to a situation. </a:t>
            </a:r>
          </a:p>
          <a:p>
            <a:pPr algn="l">
              <a:lnSpc>
                <a:spcPts val="1746"/>
              </a:lnSpc>
            </a:pPr>
            <a:r>
              <a:rPr lang="en-US" sz="1461">
                <a:solidFill>
                  <a:srgbClr val="000000"/>
                </a:solidFill>
                <a:latin typeface="Arimo"/>
              </a:rPr>
              <a:t>Behaviors include actions such as saying something or doing something (or, choosing not to do something).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66026" y="5933033"/>
            <a:ext cx="4354477" cy="86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7"/>
              </a:lnSpc>
            </a:pPr>
            <a:r>
              <a:rPr lang="en-US" sz="1461">
                <a:solidFill>
                  <a:srgbClr val="000000"/>
                </a:solidFill>
                <a:latin typeface="Arimo Bold"/>
              </a:rPr>
              <a:t>Emotions</a:t>
            </a:r>
            <a:r>
              <a:rPr lang="en-US" sz="1461">
                <a:solidFill>
                  <a:srgbClr val="000000"/>
                </a:solidFill>
                <a:latin typeface="Arimo"/>
              </a:rPr>
              <a:t> are feelings, such as happy, sad, angry, or worried. Emotions can have physical components as well as mental, such as low energy when feeling sad, or a stomachache when nervous. 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300430" y="1936688"/>
            <a:ext cx="5784428" cy="1872199"/>
            <a:chOff x="0" y="0"/>
            <a:chExt cx="7712571" cy="2496266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114300"/>
              <a:ext cx="7712571" cy="16975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50"/>
                </a:lnSpc>
              </a:pPr>
              <a:r>
                <a:rPr lang="en-US" sz="5000" spc="-250">
                  <a:solidFill>
                    <a:srgbClr val="000000"/>
                  </a:solidFill>
                  <a:latin typeface="League Spartan"/>
                </a:rPr>
                <a:t>restaurant experience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2008586"/>
              <a:ext cx="7712571" cy="4876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22"/>
                </a:lnSpc>
              </a:pPr>
            </a:p>
          </p:txBody>
        </p:sp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09334" y="2025871"/>
            <a:ext cx="6069332" cy="7569742"/>
          </a:xfrm>
          <a:custGeom>
            <a:avLst/>
            <a:gdLst/>
            <a:ahLst/>
            <a:cxnLst/>
            <a:rect r="r" b="b" t="t" l="l"/>
            <a:pathLst>
              <a:path h="7569742" w="6069332">
                <a:moveTo>
                  <a:pt x="0" y="0"/>
                </a:moveTo>
                <a:lnTo>
                  <a:pt x="6069332" y="0"/>
                </a:lnTo>
                <a:lnTo>
                  <a:pt x="6069332" y="7569743"/>
                </a:lnTo>
                <a:lnTo>
                  <a:pt x="0" y="7569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63115"/>
            <a:ext cx="16794250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bril Fatface"/>
              </a:rPr>
              <a:t>Cognitive Distortions AKA Irrational Thoughts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46271" y="689835"/>
            <a:ext cx="6795458" cy="8907330"/>
          </a:xfrm>
          <a:custGeom>
            <a:avLst/>
            <a:gdLst/>
            <a:ahLst/>
            <a:cxnLst/>
            <a:rect r="r" b="b" t="t" l="l"/>
            <a:pathLst>
              <a:path h="8907330" w="6795458">
                <a:moveTo>
                  <a:pt x="0" y="0"/>
                </a:moveTo>
                <a:lnTo>
                  <a:pt x="6795458" y="0"/>
                </a:lnTo>
                <a:lnTo>
                  <a:pt x="6795458" y="8907330"/>
                </a:lnTo>
                <a:lnTo>
                  <a:pt x="0" y="8907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16850" y="214390"/>
            <a:ext cx="7502058" cy="10564520"/>
          </a:xfrm>
          <a:custGeom>
            <a:avLst/>
            <a:gdLst/>
            <a:ahLst/>
            <a:cxnLst/>
            <a:rect r="r" b="b" t="t" l="l"/>
            <a:pathLst>
              <a:path h="10564520" w="7502058">
                <a:moveTo>
                  <a:pt x="0" y="0"/>
                </a:moveTo>
                <a:lnTo>
                  <a:pt x="7502058" y="0"/>
                </a:lnTo>
                <a:lnTo>
                  <a:pt x="7502058" y="10564519"/>
                </a:lnTo>
                <a:lnTo>
                  <a:pt x="0" y="10564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1" t="0" r="-268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58412" y="2018919"/>
            <a:ext cx="3680203" cy="7618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rimo Bold Italics"/>
              </a:rPr>
              <a:t>Emotions: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Stressed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Sad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Angry</a:t>
            </a: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Frustrated</a:t>
            </a: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Worried</a:t>
            </a:r>
          </a:p>
          <a:p>
            <a:pPr algn="ctr">
              <a:lnSpc>
                <a:spcPts val="3863"/>
              </a:lnSpc>
            </a:pP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 Bold Italics"/>
              </a:rPr>
              <a:t>Behavior:</a:t>
            </a: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Closed Off</a:t>
            </a: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Overcompensating</a:t>
            </a: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Rude</a:t>
            </a: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Quiet</a:t>
            </a:r>
          </a:p>
          <a:p>
            <a:pPr algn="ctr">
              <a:lnSpc>
                <a:spcPts val="7279"/>
              </a:lnSpc>
            </a:pPr>
          </a:p>
          <a:p>
            <a:pPr algn="ctr">
              <a:lnSpc>
                <a:spcPts val="672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3579097" y="1649185"/>
            <a:ext cx="3680203" cy="7618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rimo Bold Italics"/>
              </a:rPr>
              <a:t>Emotions: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Empathetic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Compassionate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Neutral</a:t>
            </a:r>
          </a:p>
          <a:p>
            <a:pPr algn="ctr">
              <a:lnSpc>
                <a:spcPts val="3863"/>
              </a:lnSpc>
            </a:pPr>
          </a:p>
          <a:p>
            <a:pPr algn="ctr">
              <a:lnSpc>
                <a:spcPts val="3863"/>
              </a:lnSpc>
            </a:pP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 Bold Italics"/>
              </a:rPr>
              <a:t>Behavior:</a:t>
            </a: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Providing a listening ear</a:t>
            </a:r>
          </a:p>
          <a:p>
            <a:pPr algn="ctr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Going about work tasks as usual</a:t>
            </a:r>
          </a:p>
          <a:p>
            <a:pPr algn="ctr">
              <a:lnSpc>
                <a:spcPts val="3863"/>
              </a:lnSpc>
            </a:pPr>
          </a:p>
          <a:p>
            <a:pPr algn="ctr">
              <a:lnSpc>
                <a:spcPts val="7279"/>
              </a:lnSpc>
            </a:pPr>
          </a:p>
          <a:p>
            <a:pPr algn="ctr">
              <a:lnSpc>
                <a:spcPts val="6720"/>
              </a:lnSpc>
            </a:pP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902890" y="618346"/>
            <a:ext cx="6975789" cy="1583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20"/>
              </a:lnSpc>
            </a:pPr>
            <a:r>
              <a:rPr lang="en-US" sz="9300">
                <a:solidFill>
                  <a:srgbClr val="000000"/>
                </a:solidFill>
                <a:latin typeface="Abril Fatface"/>
              </a:rPr>
              <a:t>Re-energize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281225" y="3693767"/>
            <a:ext cx="8219118" cy="5164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3499">
                <a:solidFill>
                  <a:srgbClr val="000000"/>
                </a:solidFill>
                <a:latin typeface="Abril Fatface"/>
              </a:rPr>
              <a:t>You are more than just a career journey</a:t>
            </a:r>
          </a:p>
          <a:p>
            <a:pPr algn="ctr">
              <a:lnSpc>
                <a:spcPts val="6999"/>
              </a:lnSpc>
            </a:pPr>
            <a:r>
              <a:rPr lang="en-US" sz="3499">
                <a:solidFill>
                  <a:srgbClr val="000000"/>
                </a:solidFill>
                <a:latin typeface="Abril Fatface"/>
              </a:rPr>
              <a:t>Embrace the power of a break</a:t>
            </a:r>
          </a:p>
          <a:p>
            <a:pPr algn="ctr">
              <a:lnSpc>
                <a:spcPts val="6999"/>
              </a:lnSpc>
            </a:pPr>
            <a:r>
              <a:rPr lang="en-US" sz="3499">
                <a:solidFill>
                  <a:srgbClr val="000000"/>
                </a:solidFill>
                <a:latin typeface="Abril Fatface"/>
              </a:rPr>
              <a:t>Understand and manage on-going stress</a:t>
            </a:r>
          </a:p>
          <a:p>
            <a:pPr algn="ctr">
              <a:lnSpc>
                <a:spcPts val="6999"/>
              </a:lnSpc>
            </a:pPr>
            <a:r>
              <a:rPr lang="en-US" sz="3499">
                <a:solidFill>
                  <a:srgbClr val="000000"/>
                </a:solidFill>
                <a:latin typeface="Abril Fatface"/>
              </a:rPr>
              <a:t>Know when you need outside support</a:t>
            </a:r>
          </a:p>
          <a:p>
            <a:pPr algn="l">
              <a:lnSpc>
                <a:spcPts val="6799"/>
              </a:lnSpc>
            </a:pPr>
          </a:p>
          <a:p>
            <a:pPr algn="l">
              <a:lnSpc>
                <a:spcPts val="6799"/>
              </a:lnSpc>
            </a:pP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24926" y="2580392"/>
            <a:ext cx="15638148" cy="2167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2199">
                <a:solidFill>
                  <a:srgbClr val="000000"/>
                </a:solidFill>
                <a:latin typeface="Arimo"/>
              </a:rPr>
              <a:t>Therapists in your area can be found on www.psychologytoday.com</a:t>
            </a:r>
          </a:p>
          <a:p>
            <a:pPr algn="l">
              <a:lnSpc>
                <a:spcPts val="4399"/>
              </a:lnSpc>
            </a:pPr>
          </a:p>
          <a:p>
            <a:pPr algn="l">
              <a:lnSpc>
                <a:spcPts val="4399"/>
              </a:lnSpc>
            </a:pPr>
            <a:r>
              <a:rPr lang="en-US" sz="2199">
                <a:solidFill>
                  <a:srgbClr val="000000"/>
                </a:solidFill>
                <a:latin typeface="Arimo"/>
              </a:rPr>
              <a:t>I am happy to provide referrals if you are looking for something specific in a therapist. Please don’t hesitate to reach out to me. </a:t>
            </a:r>
          </a:p>
          <a:p>
            <a:pPr algn="l">
              <a:lnSpc>
                <a:spcPts val="4400"/>
              </a:lnSpc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12170735" y="5837312"/>
            <a:ext cx="5088565" cy="3420988"/>
            <a:chOff x="0" y="0"/>
            <a:chExt cx="6784753" cy="4561317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0" t="55180" r="0" b="0"/>
            <a:stretch>
              <a:fillRect/>
            </a:stretch>
          </p:blipFill>
          <p:spPr>
            <a:xfrm flipH="false" flipV="false">
              <a:off x="0" y="0"/>
              <a:ext cx="6784753" cy="4561317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054678" y="5837312"/>
            <a:ext cx="10726036" cy="3420988"/>
            <a:chOff x="0" y="0"/>
            <a:chExt cx="14301381" cy="4561317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0" t="16674" r="0" b="35508"/>
            <a:stretch>
              <a:fillRect/>
            </a:stretch>
          </p:blipFill>
          <p:spPr>
            <a:xfrm flipH="false" flipV="false">
              <a:off x="0" y="0"/>
              <a:ext cx="14301381" cy="4561317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295222" y="474727"/>
            <a:ext cx="13667142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Abril Fatface"/>
              </a:rPr>
              <a:t>These tools are best used when guided by a therapist.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03811" y="3205620"/>
            <a:ext cx="7355489" cy="6221091"/>
            <a:chOff x="0" y="0"/>
            <a:chExt cx="9807318" cy="829478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7304" r="0" b="16310"/>
            <a:stretch>
              <a:fillRect/>
            </a:stretch>
          </p:blipFill>
          <p:spPr>
            <a:xfrm flipH="false" flipV="false">
              <a:off x="0" y="0"/>
              <a:ext cx="9807318" cy="8294788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15336326" y="0"/>
            <a:ext cx="2951674" cy="2951674"/>
          </a:xfrm>
          <a:custGeom>
            <a:avLst/>
            <a:gdLst/>
            <a:ahLst/>
            <a:cxnLst/>
            <a:rect r="r" b="b" t="t" l="l"/>
            <a:pathLst>
              <a:path h="2951674" w="2951674">
                <a:moveTo>
                  <a:pt x="0" y="0"/>
                </a:moveTo>
                <a:lnTo>
                  <a:pt x="2951674" y="0"/>
                </a:lnTo>
                <a:lnTo>
                  <a:pt x="2951674" y="2951674"/>
                </a:lnTo>
                <a:lnTo>
                  <a:pt x="0" y="2951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61176" y="-455420"/>
            <a:ext cx="5232547" cy="3300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37"/>
              </a:lnSpc>
            </a:pPr>
            <a:r>
              <a:rPr lang="en-US" sz="19312">
                <a:solidFill>
                  <a:srgbClr val="000000"/>
                </a:solidFill>
                <a:latin typeface="Abril Fatface"/>
              </a:rPr>
              <a:t>Q+A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624103"/>
            <a:ext cx="8304987" cy="3961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3199">
                <a:solidFill>
                  <a:srgbClr val="000000"/>
                </a:solidFill>
                <a:latin typeface="Abril Fatface"/>
              </a:rPr>
              <a:t>stefanie@arisecounselingandtherapy.com</a:t>
            </a:r>
          </a:p>
          <a:p>
            <a:pPr algn="l">
              <a:lnSpc>
                <a:spcPts val="6399"/>
              </a:lnSpc>
            </a:pPr>
            <a:r>
              <a:rPr lang="en-US" sz="3199">
                <a:solidFill>
                  <a:srgbClr val="000000"/>
                </a:solidFill>
                <a:latin typeface="Abril Fatface"/>
              </a:rPr>
              <a:t>910-408-2302</a:t>
            </a:r>
          </a:p>
          <a:p>
            <a:pPr algn="l">
              <a:lnSpc>
                <a:spcPts val="6399"/>
              </a:lnSpc>
            </a:pPr>
            <a:r>
              <a:rPr lang="en-US" sz="3199">
                <a:solidFill>
                  <a:srgbClr val="000000"/>
                </a:solidFill>
                <a:latin typeface="Abril Fatface"/>
              </a:rPr>
              <a:t>www.arisecounselingandtherapy.com</a:t>
            </a:r>
          </a:p>
          <a:p>
            <a:pPr algn="l">
              <a:lnSpc>
                <a:spcPts val="6399"/>
              </a:lnSpc>
            </a:pPr>
            <a:r>
              <a:rPr lang="en-US" sz="3199">
                <a:solidFill>
                  <a:srgbClr val="000000"/>
                </a:solidFill>
                <a:latin typeface="Abril Fatface"/>
              </a:rPr>
              <a:t>@arisewilmington</a:t>
            </a:r>
          </a:p>
          <a:p>
            <a:pPr algn="l">
              <a:lnSpc>
                <a:spcPts val="639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861176" y="8440738"/>
            <a:ext cx="18328486" cy="147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2000">
                <a:solidFill>
                  <a:srgbClr val="000000"/>
                </a:solidFill>
                <a:latin typeface="Arimo"/>
              </a:rPr>
              <a:t>credits</a:t>
            </a:r>
          </a:p>
          <a:p>
            <a:pPr algn="l">
              <a:lnSpc>
                <a:spcPts val="4000"/>
              </a:lnSpc>
            </a:pPr>
            <a:r>
              <a:rPr lang="en-US" sz="2000">
                <a:solidFill>
                  <a:srgbClr val="000000"/>
                </a:solidFill>
                <a:latin typeface="Arimo"/>
              </a:rPr>
              <a:t>https://www.mindmypeelings.com/blog/cognitive-distortions</a:t>
            </a:r>
          </a:p>
          <a:p>
            <a:pPr algn="l">
              <a:lnSpc>
                <a:spcPts val="4000"/>
              </a:lnSpc>
            </a:pPr>
            <a:r>
              <a:rPr lang="en-US" sz="2000">
                <a:solidFill>
                  <a:srgbClr val="000000"/>
                </a:solidFill>
                <a:latin typeface="Arimo"/>
              </a:rPr>
              <a:t> https://www.therapistaid.com/therapy-worksheets/cbt/none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56514" y="5143500"/>
            <a:ext cx="2965818" cy="1245643"/>
          </a:xfrm>
          <a:custGeom>
            <a:avLst/>
            <a:gdLst/>
            <a:ahLst/>
            <a:cxnLst/>
            <a:rect r="r" b="b" t="t" l="l"/>
            <a:pathLst>
              <a:path h="1245643" w="2965818">
                <a:moveTo>
                  <a:pt x="0" y="0"/>
                </a:moveTo>
                <a:lnTo>
                  <a:pt x="2965818" y="0"/>
                </a:lnTo>
                <a:lnTo>
                  <a:pt x="2965818" y="1245643"/>
                </a:lnTo>
                <a:lnTo>
                  <a:pt x="0" y="1245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10144" y="212728"/>
            <a:ext cx="10467711" cy="1460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00"/>
              </a:lnSpc>
            </a:pPr>
            <a:r>
              <a:rPr lang="en-US" sz="8500">
                <a:solidFill>
                  <a:srgbClr val="000000"/>
                </a:solidFill>
                <a:latin typeface="Abril Fatface"/>
              </a:rPr>
              <a:t>why talk about this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98440"/>
            <a:ext cx="15421446" cy="3562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6"/>
              </a:lnSpc>
            </a:pPr>
            <a:r>
              <a:rPr lang="en-US" sz="3090">
                <a:solidFill>
                  <a:srgbClr val="000000"/>
                </a:solidFill>
                <a:latin typeface="Arimo Bold"/>
              </a:rPr>
              <a:t>Because </a:t>
            </a:r>
            <a:r>
              <a:rPr lang="en-US" sz="3090">
                <a:solidFill>
                  <a:srgbClr val="000000"/>
                </a:solidFill>
                <a:latin typeface="Arimo Bold Italics"/>
              </a:rPr>
              <a:t>you</a:t>
            </a:r>
            <a:r>
              <a:rPr lang="en-US" sz="3090">
                <a:solidFill>
                  <a:srgbClr val="000000"/>
                </a:solidFill>
                <a:latin typeface="Arimo Bold"/>
              </a:rPr>
              <a:t> matter</a:t>
            </a:r>
          </a:p>
          <a:p>
            <a:pPr algn="ctr">
              <a:lnSpc>
                <a:spcPts val="4326"/>
              </a:lnSpc>
            </a:pPr>
            <a:r>
              <a:rPr lang="en-US" sz="3090">
                <a:solidFill>
                  <a:srgbClr val="000000"/>
                </a:solidFill>
                <a:latin typeface="Arimo Bold"/>
              </a:rPr>
              <a:t>+</a:t>
            </a:r>
          </a:p>
          <a:p>
            <a:pPr algn="ctr">
              <a:lnSpc>
                <a:spcPts val="3907"/>
              </a:lnSpc>
            </a:pPr>
            <a:r>
              <a:rPr lang="en-US" sz="2791">
                <a:solidFill>
                  <a:srgbClr val="000000"/>
                </a:solidFill>
                <a:latin typeface="Arimo Italics"/>
              </a:rPr>
              <a:t>We cannot manage others well if we cannot manage ourselves well</a:t>
            </a:r>
          </a:p>
          <a:p>
            <a:pPr algn="ctr">
              <a:lnSpc>
                <a:spcPts val="3907"/>
              </a:lnSpc>
            </a:pPr>
          </a:p>
          <a:p>
            <a:pPr algn="ctr">
              <a:lnSpc>
                <a:spcPts val="3907"/>
              </a:lnSpc>
            </a:pPr>
          </a:p>
          <a:p>
            <a:pPr algn="ctr">
              <a:lnSpc>
                <a:spcPts val="3907"/>
              </a:lnSpc>
            </a:pPr>
          </a:p>
          <a:p>
            <a:pPr algn="ctr">
              <a:lnSpc>
                <a:spcPts val="3907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927824" y="4474775"/>
            <a:ext cx="6781441" cy="3708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1"/>
              </a:lnSpc>
            </a:pPr>
            <a:r>
              <a:rPr lang="en-US" sz="3572">
                <a:solidFill>
                  <a:srgbClr val="000000"/>
                </a:solidFill>
                <a:latin typeface="Arimo Bold"/>
              </a:rPr>
              <a:t>grounded</a:t>
            </a:r>
          </a:p>
          <a:p>
            <a:pPr algn="ctr">
              <a:lnSpc>
                <a:spcPts val="5001"/>
              </a:lnSpc>
            </a:pPr>
            <a:r>
              <a:rPr lang="en-US" sz="3572">
                <a:solidFill>
                  <a:srgbClr val="000000"/>
                </a:solidFill>
                <a:latin typeface="Arimo Bold"/>
              </a:rPr>
              <a:t>reliable</a:t>
            </a:r>
          </a:p>
          <a:p>
            <a:pPr algn="ctr">
              <a:lnSpc>
                <a:spcPts val="5001"/>
              </a:lnSpc>
            </a:pPr>
            <a:r>
              <a:rPr lang="en-US" sz="3572">
                <a:solidFill>
                  <a:srgbClr val="000000"/>
                </a:solidFill>
                <a:latin typeface="Arimo Bold"/>
              </a:rPr>
              <a:t>focused</a:t>
            </a:r>
          </a:p>
          <a:p>
            <a:pPr algn="ctr">
              <a:lnSpc>
                <a:spcPts val="5001"/>
              </a:lnSpc>
            </a:pPr>
            <a:r>
              <a:rPr lang="en-US" sz="3572">
                <a:solidFill>
                  <a:srgbClr val="000000"/>
                </a:solidFill>
                <a:latin typeface="Arimo Bold"/>
              </a:rPr>
              <a:t>present</a:t>
            </a:r>
          </a:p>
          <a:p>
            <a:pPr algn="ctr">
              <a:lnSpc>
                <a:spcPts val="5001"/>
              </a:lnSpc>
            </a:pPr>
            <a:r>
              <a:rPr lang="en-US" sz="3572">
                <a:solidFill>
                  <a:srgbClr val="000000"/>
                </a:solidFill>
                <a:latin typeface="Arimo Bold"/>
              </a:rPr>
              <a:t>energetic and uplifting</a:t>
            </a:r>
          </a:p>
          <a:p>
            <a:pPr algn="ctr">
              <a:lnSpc>
                <a:spcPts val="4517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748176"/>
            <a:ext cx="6917341" cy="3151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>
                <a:solidFill>
                  <a:srgbClr val="000000"/>
                </a:solidFill>
                <a:latin typeface="Arimo Bold"/>
              </a:rPr>
              <a:t>fight or flight</a:t>
            </a:r>
          </a:p>
          <a:p>
            <a:pPr algn="ctr">
              <a:lnSpc>
                <a:spcPts val="5102"/>
              </a:lnSpc>
            </a:pPr>
            <a:r>
              <a:rPr lang="en-US" sz="3644">
                <a:solidFill>
                  <a:srgbClr val="000000"/>
                </a:solidFill>
                <a:latin typeface="Arimo Bold"/>
              </a:rPr>
              <a:t>unfocused</a:t>
            </a:r>
          </a:p>
          <a:p>
            <a:pPr algn="ctr">
              <a:lnSpc>
                <a:spcPts val="5102"/>
              </a:lnSpc>
            </a:pPr>
            <a:r>
              <a:rPr lang="en-US" sz="3644">
                <a:solidFill>
                  <a:srgbClr val="000000"/>
                </a:solidFill>
                <a:latin typeface="Arimo Bold"/>
              </a:rPr>
              <a:t>not present</a:t>
            </a:r>
          </a:p>
          <a:p>
            <a:pPr algn="ctr">
              <a:lnSpc>
                <a:spcPts val="5102"/>
              </a:lnSpc>
            </a:pPr>
            <a:r>
              <a:rPr lang="en-US" sz="3644">
                <a:solidFill>
                  <a:srgbClr val="000000"/>
                </a:solidFill>
                <a:latin typeface="Arimo Bold"/>
              </a:rPr>
              <a:t>lack of energy</a:t>
            </a:r>
          </a:p>
          <a:p>
            <a:pPr algn="ctr">
              <a:lnSpc>
                <a:spcPts val="4608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96203" y="3075709"/>
            <a:ext cx="13095593" cy="30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00000"/>
                </a:solidFill>
                <a:latin typeface="Abril Fatface"/>
              </a:rPr>
              <a:t>Taking Care of Yourself: Knowing Yourself Better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430929" y="457200"/>
            <a:ext cx="8809343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bril Fatface"/>
              </a:rPr>
              <a:t>Building Self-Awareness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666585" y="2358468"/>
            <a:ext cx="14338032" cy="640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Know your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values</a:t>
            </a:r>
            <a:r>
              <a:rPr lang="en-US" sz="3000">
                <a:solidFill>
                  <a:srgbClr val="000000"/>
                </a:solidFill>
                <a:latin typeface="Arimo"/>
              </a:rPr>
              <a:t> and attempt to make every decision in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alignment</a:t>
            </a:r>
            <a:r>
              <a:rPr lang="en-US" sz="3000">
                <a:solidFill>
                  <a:srgbClr val="000000"/>
                </a:solidFill>
                <a:latin typeface="Arimo"/>
              </a:rPr>
              <a:t> with them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Take the time to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learn yourself</a:t>
            </a:r>
            <a:r>
              <a:rPr lang="en-US" sz="3000">
                <a:solidFill>
                  <a:srgbClr val="000000"/>
                </a:solidFill>
                <a:latin typeface="Arimo"/>
              </a:rPr>
              <a:t> (strengths, weaknesses, habits, motivations)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 Bold"/>
              </a:rPr>
              <a:t>Enjoying</a:t>
            </a:r>
            <a:r>
              <a:rPr lang="en-US" sz="3000">
                <a:solidFill>
                  <a:srgbClr val="000000"/>
                </a:solidFill>
                <a:latin typeface="Arimo"/>
              </a:rPr>
              <a:t> your life and finding a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balance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Know your emotional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triggers</a:t>
            </a:r>
            <a:r>
              <a:rPr lang="en-US" sz="3000">
                <a:solidFill>
                  <a:srgbClr val="000000"/>
                </a:solidFill>
                <a:latin typeface="Arimo"/>
              </a:rPr>
              <a:t> (address and do not repress)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Consider the effects of your actions 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on others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Ask for and</a:t>
            </a:r>
            <a:r>
              <a:rPr lang="en-US" sz="3000">
                <a:solidFill>
                  <a:srgbClr val="000000"/>
                </a:solidFill>
                <a:latin typeface="Arimo Bold"/>
              </a:rPr>
              <a:t> be open</a:t>
            </a:r>
            <a:r>
              <a:rPr lang="en-US" sz="3000">
                <a:solidFill>
                  <a:srgbClr val="000000"/>
                </a:solidFill>
                <a:latin typeface="Arimo"/>
              </a:rPr>
              <a:t> to feedback (how can I be a better manager?)</a:t>
            </a:r>
          </a:p>
          <a:p>
            <a:pPr algn="l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464864" y="914400"/>
            <a:ext cx="8887928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bril Fatface"/>
              </a:rPr>
              <a:t>Building Self-Awareness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430772" y="3488495"/>
            <a:ext cx="12618407" cy="540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 Italics"/>
              </a:rPr>
              <a:t>Where will you see the impact of building self-awareness?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Improve relationships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 Set the tone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Make better decisions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Attract and retain top tier team members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Increase productivity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5557" y="2310281"/>
            <a:ext cx="9452204" cy="5666438"/>
          </a:xfrm>
          <a:custGeom>
            <a:avLst/>
            <a:gdLst/>
            <a:ahLst/>
            <a:cxnLst/>
            <a:rect r="r" b="b" t="t" l="l"/>
            <a:pathLst>
              <a:path h="5666438" w="9452204">
                <a:moveTo>
                  <a:pt x="0" y="0"/>
                </a:moveTo>
                <a:lnTo>
                  <a:pt x="9452204" y="0"/>
                </a:lnTo>
                <a:lnTo>
                  <a:pt x="9452204" y="5666438"/>
                </a:lnTo>
                <a:lnTo>
                  <a:pt x="0" y="566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2300793"/>
            <a:ext cx="9823718" cy="5675926"/>
          </a:xfrm>
          <a:custGeom>
            <a:avLst/>
            <a:gdLst/>
            <a:ahLst/>
            <a:cxnLst/>
            <a:rect r="r" b="b" t="t" l="l"/>
            <a:pathLst>
              <a:path h="5675926" w="9823718">
                <a:moveTo>
                  <a:pt x="0" y="0"/>
                </a:moveTo>
                <a:lnTo>
                  <a:pt x="9823718" y="0"/>
                </a:lnTo>
                <a:lnTo>
                  <a:pt x="9823718" y="5675926"/>
                </a:lnTo>
                <a:lnTo>
                  <a:pt x="0" y="5675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544874" y="457200"/>
            <a:ext cx="319825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bril Fatface"/>
              </a:rPr>
              <a:t>VALUES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64286" y="1794928"/>
            <a:ext cx="7959427" cy="7942564"/>
          </a:xfrm>
          <a:custGeom>
            <a:avLst/>
            <a:gdLst/>
            <a:ahLst/>
            <a:cxnLst/>
            <a:rect r="r" b="b" t="t" l="l"/>
            <a:pathLst>
              <a:path h="7942564" w="7959427">
                <a:moveTo>
                  <a:pt x="0" y="0"/>
                </a:moveTo>
                <a:lnTo>
                  <a:pt x="7959428" y="0"/>
                </a:lnTo>
                <a:lnTo>
                  <a:pt x="7959428" y="7942564"/>
                </a:lnTo>
                <a:lnTo>
                  <a:pt x="0" y="7942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44874" y="457200"/>
            <a:ext cx="319825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bril Fatface"/>
              </a:rPr>
              <a:t>VALUES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DAGC53pOZPM</dc:identifier>
  <dcterms:modified xsi:type="dcterms:W3CDTF">2011-08-01T06:04:30Z</dcterms:modified>
  <cp:revision>1</cp:revision>
  <dc:title>Live Oak May 16th</dc:title>
</cp:coreProperties>
</file>