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8288000" cy="10287000"/>
  <p:notesSz cx="6858000" cy="9144000"/>
  <p:embeddedFontLst>
    <p:embeddedFont>
      <p:font typeface="Abril Fatface" charset="1" panose="02000503000000020003"/>
      <p:regular r:id="rId39"/>
    </p:embeddedFont>
    <p:embeddedFont>
      <p:font typeface="Roboto" charset="1" panose="02000000000000000000"/>
      <p:regular r:id="rId40"/>
    </p:embeddedFont>
    <p:embeddedFont>
      <p:font typeface="Roboto Bold" charset="1" panose="02000000000000000000"/>
      <p:regular r:id="rId41"/>
    </p:embeddedFont>
    <p:embeddedFont>
      <p:font typeface="Arimo" charset="1" panose="020B0604020202020204"/>
      <p:regular r:id="rId42"/>
    </p:embeddedFont>
    <p:embeddedFont>
      <p:font typeface="Arimo Bold" charset="1" panose="020B0704020202020204"/>
      <p:regular r:id="rId43"/>
    </p:embeddedFont>
    <p:embeddedFont>
      <p:font typeface="Arimo Italics" charset="1" panose="020B0604020202090204"/>
      <p:regular r:id="rId44"/>
    </p:embeddedFont>
    <p:embeddedFont>
      <p:font typeface="Canva Sans Bold" charset="1" panose="020B0803030501040103"/>
      <p:regular r:id="rId45"/>
    </p:embeddedFont>
    <p:embeddedFont>
      <p:font typeface="Canva Sans" charset="1" panose="020B0503030501040103"/>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6.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444974" y="245643"/>
            <a:ext cx="3358533" cy="3358533"/>
          </a:xfrm>
          <a:custGeom>
            <a:avLst/>
            <a:gdLst/>
            <a:ahLst/>
            <a:cxnLst/>
            <a:rect r="r" b="b" t="t" l="l"/>
            <a:pathLst>
              <a:path h="3358533" w="3358533">
                <a:moveTo>
                  <a:pt x="0" y="0"/>
                </a:moveTo>
                <a:lnTo>
                  <a:pt x="3358532" y="0"/>
                </a:lnTo>
                <a:lnTo>
                  <a:pt x="3358532" y="3358533"/>
                </a:lnTo>
                <a:lnTo>
                  <a:pt x="0" y="3358533"/>
                </a:lnTo>
                <a:lnTo>
                  <a:pt x="0" y="0"/>
                </a:lnTo>
                <a:close/>
              </a:path>
            </a:pathLst>
          </a:custGeom>
          <a:blipFill>
            <a:blip r:embed="rId2"/>
            <a:stretch>
              <a:fillRect l="0" t="0" r="0" b="0"/>
            </a:stretch>
          </a:blipFill>
        </p:spPr>
      </p:sp>
      <p:sp>
        <p:nvSpPr>
          <p:cNvPr name="TextBox 3" id="3"/>
          <p:cNvSpPr txBox="true"/>
          <p:nvPr/>
        </p:nvSpPr>
        <p:spPr>
          <a:xfrm rot="0">
            <a:off x="2983475" y="2354311"/>
            <a:ext cx="13659421" cy="5006972"/>
          </a:xfrm>
          <a:prstGeom prst="rect">
            <a:avLst/>
          </a:prstGeom>
        </p:spPr>
        <p:txBody>
          <a:bodyPr anchor="t" rtlCol="false" tIns="0" lIns="0" bIns="0" rIns="0">
            <a:spAutoFit/>
          </a:bodyPr>
          <a:lstStyle/>
          <a:p>
            <a:pPr algn="ctr">
              <a:lnSpc>
                <a:spcPts val="13300"/>
              </a:lnSpc>
            </a:pPr>
            <a:r>
              <a:rPr lang="en-US" sz="9500">
                <a:solidFill>
                  <a:srgbClr val="000000"/>
                </a:solidFill>
                <a:latin typeface="Abril Fatface"/>
              </a:rPr>
              <a:t>Spotting Concerning Behaviors and Learning to Support Your Team</a:t>
            </a:r>
          </a:p>
        </p:txBody>
      </p:sp>
      <p:sp>
        <p:nvSpPr>
          <p:cNvPr name="TextBox 4" id="4"/>
          <p:cNvSpPr txBox="true"/>
          <p:nvPr/>
        </p:nvSpPr>
        <p:spPr>
          <a:xfrm rot="0">
            <a:off x="1028700" y="8875395"/>
            <a:ext cx="4717700" cy="630555"/>
          </a:xfrm>
          <a:prstGeom prst="rect">
            <a:avLst/>
          </a:prstGeom>
        </p:spPr>
        <p:txBody>
          <a:bodyPr anchor="t" rtlCol="false" tIns="0" lIns="0" bIns="0" rIns="0">
            <a:spAutoFit/>
          </a:bodyPr>
          <a:lstStyle/>
          <a:p>
            <a:pPr algn="l">
              <a:lnSpc>
                <a:spcPts val="2520"/>
              </a:lnSpc>
            </a:pPr>
            <a:r>
              <a:rPr lang="en-US" sz="1800">
                <a:solidFill>
                  <a:srgbClr val="000000"/>
                </a:solidFill>
                <a:latin typeface="Roboto"/>
              </a:rPr>
              <a:t>STEFANIE ROBACK LCSW, LCAS</a:t>
            </a:r>
          </a:p>
          <a:p>
            <a:pPr algn="l">
              <a:lnSpc>
                <a:spcPts val="2520"/>
              </a:lnSpc>
            </a:pPr>
            <a:r>
              <a:rPr lang="en-US" sz="1800">
                <a:solidFill>
                  <a:srgbClr val="000000"/>
                </a:solidFill>
                <a:latin typeface="Roboto"/>
              </a:rPr>
              <a:t>ARISE COUNSELING AND THERAPY</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4509015" y="1130388"/>
            <a:ext cx="9737561" cy="1335405"/>
          </a:xfrm>
          <a:prstGeom prst="rect">
            <a:avLst/>
          </a:prstGeom>
        </p:spPr>
        <p:txBody>
          <a:bodyPr anchor="t" rtlCol="false" tIns="0" lIns="0" bIns="0" rIns="0">
            <a:spAutoFit/>
          </a:bodyPr>
          <a:lstStyle/>
          <a:p>
            <a:pPr algn="l">
              <a:lnSpc>
                <a:spcPts val="10919"/>
              </a:lnSpc>
            </a:pPr>
            <a:r>
              <a:rPr lang="en-US" sz="7800">
                <a:solidFill>
                  <a:srgbClr val="000000"/>
                </a:solidFill>
                <a:latin typeface="Abril Fatface"/>
              </a:rPr>
              <a:t>Safety is the priority</a:t>
            </a:r>
          </a:p>
        </p:txBody>
      </p:sp>
      <p:sp>
        <p:nvSpPr>
          <p:cNvPr name="TextBox 3" id="3"/>
          <p:cNvSpPr txBox="true"/>
          <p:nvPr/>
        </p:nvSpPr>
        <p:spPr>
          <a:xfrm rot="0">
            <a:off x="647800" y="3600767"/>
            <a:ext cx="16992400" cy="3599815"/>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If you believe someone may be a risk to themselves or someone else:</a:t>
            </a:r>
          </a:p>
          <a:p>
            <a:pPr algn="ctr">
              <a:lnSpc>
                <a:spcPts val="4759"/>
              </a:lnSpc>
            </a:pPr>
          </a:p>
          <a:p>
            <a:pPr algn="ctr">
              <a:lnSpc>
                <a:spcPts val="4759"/>
              </a:lnSpc>
            </a:pPr>
            <a:r>
              <a:rPr lang="en-US" sz="3399">
                <a:solidFill>
                  <a:srgbClr val="000000"/>
                </a:solidFill>
                <a:latin typeface="Arimo Bold"/>
              </a:rPr>
              <a:t>Call 911</a:t>
            </a:r>
            <a:r>
              <a:rPr lang="en-US" sz="3399">
                <a:solidFill>
                  <a:srgbClr val="000000"/>
                </a:solidFill>
                <a:latin typeface="Arimo"/>
              </a:rPr>
              <a:t> if you have notice of immediate danger</a:t>
            </a:r>
          </a:p>
          <a:p>
            <a:pPr algn="ctr">
              <a:lnSpc>
                <a:spcPts val="4759"/>
              </a:lnSpc>
            </a:pPr>
            <a:r>
              <a:rPr lang="en-US" sz="3399">
                <a:solidFill>
                  <a:srgbClr val="000000"/>
                </a:solidFill>
                <a:latin typeface="Arimo"/>
              </a:rPr>
              <a:t>If you </a:t>
            </a:r>
            <a:r>
              <a:rPr lang="en-US" sz="3399">
                <a:solidFill>
                  <a:srgbClr val="000000"/>
                </a:solidFill>
                <a:latin typeface="Arimo Italics"/>
              </a:rPr>
              <a:t>suspect </a:t>
            </a:r>
            <a:r>
              <a:rPr lang="en-US" sz="3399">
                <a:solidFill>
                  <a:srgbClr val="000000"/>
                </a:solidFill>
                <a:latin typeface="Arimo"/>
              </a:rPr>
              <a:t>something is going on but don’t know for sure, </a:t>
            </a:r>
            <a:r>
              <a:rPr lang="en-US" sz="3399">
                <a:solidFill>
                  <a:srgbClr val="000000"/>
                </a:solidFill>
                <a:latin typeface="Arimo Bold"/>
              </a:rPr>
              <a:t>contact human resources</a:t>
            </a:r>
            <a:r>
              <a:rPr lang="en-US" sz="3399">
                <a:solidFill>
                  <a:srgbClr val="000000"/>
                </a:solidFill>
                <a:latin typeface="Arimo"/>
              </a:rPr>
              <a:t> to find out next steps</a:t>
            </a:r>
          </a:p>
          <a:p>
            <a:pPr algn="ctr">
              <a:lnSpc>
                <a:spcPts val="4759"/>
              </a:lnSpc>
            </a:pPr>
            <a:r>
              <a:rPr lang="en-US" sz="3399">
                <a:solidFill>
                  <a:srgbClr val="000000"/>
                </a:solidFill>
                <a:latin typeface="Arimo"/>
              </a:rPr>
              <a:t>Offer</a:t>
            </a:r>
            <a:r>
              <a:rPr lang="en-US" sz="3399">
                <a:solidFill>
                  <a:srgbClr val="000000"/>
                </a:solidFill>
                <a:latin typeface="Arimo Bold"/>
              </a:rPr>
              <a:t> kindness</a:t>
            </a:r>
            <a:r>
              <a:rPr lang="en-US" sz="3399">
                <a:solidFill>
                  <a:srgbClr val="000000"/>
                </a:solidFill>
                <a:latin typeface="Arimo"/>
              </a:rPr>
              <a:t> and </a:t>
            </a:r>
            <a:r>
              <a:rPr lang="en-US" sz="3399">
                <a:solidFill>
                  <a:srgbClr val="000000"/>
                </a:solidFill>
                <a:latin typeface="Arimo Bold"/>
              </a:rPr>
              <a:t>support</a:t>
            </a:r>
            <a:r>
              <a:rPr lang="en-US" sz="3399">
                <a:solidFill>
                  <a:srgbClr val="000000"/>
                </a:solidFill>
                <a:latin typeface="Arimo"/>
              </a:rPr>
              <a:t> as appropriate</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2086243" y="1354063"/>
            <a:ext cx="14609082" cy="1170305"/>
          </a:xfrm>
          <a:prstGeom prst="rect">
            <a:avLst/>
          </a:prstGeom>
        </p:spPr>
        <p:txBody>
          <a:bodyPr anchor="t" rtlCol="false" tIns="0" lIns="0" bIns="0" rIns="0">
            <a:spAutoFit/>
          </a:bodyPr>
          <a:lstStyle/>
          <a:p>
            <a:pPr algn="l">
              <a:lnSpc>
                <a:spcPts val="9520"/>
              </a:lnSpc>
            </a:pPr>
            <a:r>
              <a:rPr lang="en-US" sz="6800">
                <a:solidFill>
                  <a:srgbClr val="000000"/>
                </a:solidFill>
                <a:latin typeface="Abril Fatface"/>
              </a:rPr>
              <a:t>Follow protocol/legal requirements</a:t>
            </a:r>
          </a:p>
        </p:txBody>
      </p:sp>
      <p:sp>
        <p:nvSpPr>
          <p:cNvPr name="TextBox 3" id="3"/>
          <p:cNvSpPr txBox="true"/>
          <p:nvPr/>
        </p:nvSpPr>
        <p:spPr>
          <a:xfrm rot="0">
            <a:off x="3628007" y="4331485"/>
            <a:ext cx="11031986" cy="599440"/>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Consult human resources and upper managment</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1028700" y="556125"/>
            <a:ext cx="16648664" cy="1749425"/>
          </a:xfrm>
          <a:prstGeom prst="rect">
            <a:avLst/>
          </a:prstGeom>
        </p:spPr>
        <p:txBody>
          <a:bodyPr anchor="t" rtlCol="false" tIns="0" lIns="0" bIns="0" rIns="0">
            <a:spAutoFit/>
          </a:bodyPr>
          <a:lstStyle/>
          <a:p>
            <a:pPr algn="ctr">
              <a:lnSpc>
                <a:spcPts val="7000"/>
              </a:lnSpc>
            </a:pPr>
            <a:r>
              <a:rPr lang="en-US" sz="5000">
                <a:solidFill>
                  <a:srgbClr val="000000"/>
                </a:solidFill>
                <a:latin typeface="Abril Fatface"/>
              </a:rPr>
              <a:t>Addressing prolonged or heightened stress in your team members</a:t>
            </a:r>
          </a:p>
        </p:txBody>
      </p:sp>
      <p:sp>
        <p:nvSpPr>
          <p:cNvPr name="TextBox 3" id="3"/>
          <p:cNvSpPr txBox="true"/>
          <p:nvPr/>
        </p:nvSpPr>
        <p:spPr>
          <a:xfrm rot="0">
            <a:off x="1141864" y="2722040"/>
            <a:ext cx="16422336" cy="4284345"/>
          </a:xfrm>
          <a:prstGeom prst="rect">
            <a:avLst/>
          </a:prstGeom>
        </p:spPr>
        <p:txBody>
          <a:bodyPr anchor="t" rtlCol="false" tIns="0" lIns="0" bIns="0" rIns="0">
            <a:spAutoFit/>
          </a:bodyPr>
          <a:lstStyle/>
          <a:p>
            <a:pPr algn="ctr">
              <a:lnSpc>
                <a:spcPts val="3780"/>
              </a:lnSpc>
            </a:pPr>
            <a:r>
              <a:rPr lang="en-US" sz="2700">
                <a:solidFill>
                  <a:srgbClr val="000000"/>
                </a:solidFill>
                <a:latin typeface="Arimo Bold"/>
              </a:rPr>
              <a:t>What can potentially cause prolonged stress in the workplace?</a:t>
            </a:r>
          </a:p>
          <a:p>
            <a:pPr algn="ctr">
              <a:lnSpc>
                <a:spcPts val="3780"/>
              </a:lnSpc>
            </a:pPr>
          </a:p>
          <a:p>
            <a:pPr algn="ctr">
              <a:lnSpc>
                <a:spcPts val="3780"/>
              </a:lnSpc>
            </a:pPr>
            <a:r>
              <a:rPr lang="en-US" sz="2700">
                <a:solidFill>
                  <a:srgbClr val="000000"/>
                </a:solidFill>
                <a:latin typeface="Arimo"/>
              </a:rPr>
              <a:t>Unrealistic expectations</a:t>
            </a:r>
          </a:p>
          <a:p>
            <a:pPr algn="ctr">
              <a:lnSpc>
                <a:spcPts val="3780"/>
              </a:lnSpc>
            </a:pPr>
            <a:r>
              <a:rPr lang="en-US" sz="2700">
                <a:solidFill>
                  <a:srgbClr val="000000"/>
                </a:solidFill>
                <a:latin typeface="Arimo"/>
              </a:rPr>
              <a:t>Limited opportunities for growth and low compensation</a:t>
            </a:r>
          </a:p>
          <a:p>
            <a:pPr algn="ctr">
              <a:lnSpc>
                <a:spcPts val="3780"/>
              </a:lnSpc>
            </a:pPr>
            <a:r>
              <a:rPr lang="en-US" sz="2700">
                <a:solidFill>
                  <a:srgbClr val="000000"/>
                </a:solidFill>
                <a:latin typeface="Arimo"/>
              </a:rPr>
              <a:t>Excessive workload</a:t>
            </a:r>
          </a:p>
          <a:p>
            <a:pPr algn="ctr">
              <a:lnSpc>
                <a:spcPts val="3780"/>
              </a:lnSpc>
            </a:pPr>
            <a:r>
              <a:rPr lang="en-US" sz="2700">
                <a:solidFill>
                  <a:srgbClr val="000000"/>
                </a:solidFill>
                <a:latin typeface="Arimo"/>
              </a:rPr>
              <a:t>Culture issues</a:t>
            </a:r>
          </a:p>
          <a:p>
            <a:pPr algn="ctr">
              <a:lnSpc>
                <a:spcPts val="3780"/>
              </a:lnSpc>
            </a:pPr>
            <a:r>
              <a:rPr lang="en-US" sz="2700">
                <a:solidFill>
                  <a:srgbClr val="000000"/>
                </a:solidFill>
                <a:latin typeface="Arimo"/>
              </a:rPr>
              <a:t>Lack of support</a:t>
            </a:r>
          </a:p>
          <a:p>
            <a:pPr algn="ctr">
              <a:lnSpc>
                <a:spcPts val="3780"/>
              </a:lnSpc>
            </a:pPr>
          </a:p>
          <a:p>
            <a:pPr algn="ctr">
              <a:lnSpc>
                <a:spcPts val="3780"/>
              </a:lnSpc>
            </a:pPr>
          </a:p>
        </p:txBody>
      </p:sp>
      <p:sp>
        <p:nvSpPr>
          <p:cNvPr name="TextBox 4" id="4"/>
          <p:cNvSpPr txBox="true"/>
          <p:nvPr/>
        </p:nvSpPr>
        <p:spPr>
          <a:xfrm rot="0">
            <a:off x="1141864" y="6939709"/>
            <a:ext cx="16422336" cy="3658235"/>
          </a:xfrm>
          <a:prstGeom prst="rect">
            <a:avLst/>
          </a:prstGeom>
        </p:spPr>
        <p:txBody>
          <a:bodyPr anchor="t" rtlCol="false" tIns="0" lIns="0" bIns="0" rIns="0">
            <a:spAutoFit/>
          </a:bodyPr>
          <a:lstStyle/>
          <a:p>
            <a:pPr algn="ctr">
              <a:lnSpc>
                <a:spcPts val="3640"/>
              </a:lnSpc>
            </a:pPr>
            <a:r>
              <a:rPr lang="en-US" sz="2600">
                <a:solidFill>
                  <a:srgbClr val="000000"/>
                </a:solidFill>
                <a:latin typeface="Arimo Bold"/>
              </a:rPr>
              <a:t>How might someone experiencing prolonged stress present?</a:t>
            </a:r>
          </a:p>
          <a:p>
            <a:pPr algn="ctr">
              <a:lnSpc>
                <a:spcPts val="3640"/>
              </a:lnSpc>
            </a:pPr>
          </a:p>
          <a:p>
            <a:pPr algn="ctr">
              <a:lnSpc>
                <a:spcPts val="3640"/>
              </a:lnSpc>
            </a:pPr>
            <a:r>
              <a:rPr lang="en-US" sz="2600">
                <a:solidFill>
                  <a:srgbClr val="000000"/>
                </a:solidFill>
                <a:latin typeface="Arimo"/>
              </a:rPr>
              <a:t>Tired</a:t>
            </a:r>
          </a:p>
          <a:p>
            <a:pPr algn="ctr">
              <a:lnSpc>
                <a:spcPts val="3640"/>
              </a:lnSpc>
            </a:pPr>
            <a:r>
              <a:rPr lang="en-US" sz="2600">
                <a:solidFill>
                  <a:srgbClr val="000000"/>
                </a:solidFill>
                <a:latin typeface="Arimo"/>
              </a:rPr>
              <a:t>Skipping breaks</a:t>
            </a:r>
          </a:p>
          <a:p>
            <a:pPr algn="ctr">
              <a:lnSpc>
                <a:spcPts val="3640"/>
              </a:lnSpc>
            </a:pPr>
            <a:r>
              <a:rPr lang="en-US" sz="2600">
                <a:solidFill>
                  <a:srgbClr val="000000"/>
                </a:solidFill>
                <a:latin typeface="Arimo"/>
              </a:rPr>
              <a:t>Dip in productivity</a:t>
            </a:r>
          </a:p>
          <a:p>
            <a:pPr algn="ctr">
              <a:lnSpc>
                <a:spcPts val="3640"/>
              </a:lnSpc>
            </a:pPr>
            <a:r>
              <a:rPr lang="en-US" sz="2600">
                <a:solidFill>
                  <a:srgbClr val="000000"/>
                </a:solidFill>
                <a:latin typeface="Arimo"/>
              </a:rPr>
              <a:t>Irritable</a:t>
            </a:r>
          </a:p>
          <a:p>
            <a:pPr algn="ctr">
              <a:lnSpc>
                <a:spcPts val="3640"/>
              </a:lnSpc>
            </a:pPr>
            <a:r>
              <a:rPr lang="en-US" sz="2600">
                <a:solidFill>
                  <a:srgbClr val="000000"/>
                </a:solidFill>
                <a:latin typeface="Arimo"/>
              </a:rPr>
              <a:t>Withdrawn</a:t>
            </a:r>
          </a:p>
          <a:p>
            <a:pPr algn="ctr">
              <a:lnSpc>
                <a:spcPts val="3640"/>
              </a:lnSpc>
            </a:pP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1593915" y="699985"/>
            <a:ext cx="15100170" cy="863600"/>
          </a:xfrm>
          <a:prstGeom prst="rect">
            <a:avLst/>
          </a:prstGeom>
        </p:spPr>
        <p:txBody>
          <a:bodyPr anchor="t" rtlCol="false" tIns="0" lIns="0" bIns="0" rIns="0">
            <a:spAutoFit/>
          </a:bodyPr>
          <a:lstStyle/>
          <a:p>
            <a:pPr algn="l">
              <a:lnSpc>
                <a:spcPts val="7000"/>
              </a:lnSpc>
            </a:pPr>
            <a:r>
              <a:rPr lang="en-US" sz="5000">
                <a:solidFill>
                  <a:srgbClr val="000000"/>
                </a:solidFill>
                <a:latin typeface="Abril Fatface"/>
              </a:rPr>
              <a:t>addressing  prolonged stress in your team members</a:t>
            </a:r>
          </a:p>
        </p:txBody>
      </p:sp>
      <p:sp>
        <p:nvSpPr>
          <p:cNvPr name="TextBox 3" id="3"/>
          <p:cNvSpPr txBox="true"/>
          <p:nvPr/>
        </p:nvSpPr>
        <p:spPr>
          <a:xfrm rot="0">
            <a:off x="795598" y="6596475"/>
            <a:ext cx="16696804" cy="2379345"/>
          </a:xfrm>
          <a:prstGeom prst="rect">
            <a:avLst/>
          </a:prstGeom>
        </p:spPr>
        <p:txBody>
          <a:bodyPr anchor="t" rtlCol="false" tIns="0" lIns="0" bIns="0" rIns="0">
            <a:spAutoFit/>
          </a:bodyPr>
          <a:lstStyle/>
          <a:p>
            <a:pPr algn="ctr">
              <a:lnSpc>
                <a:spcPts val="3780"/>
              </a:lnSpc>
            </a:pPr>
            <a:r>
              <a:rPr lang="en-US" sz="2700">
                <a:solidFill>
                  <a:srgbClr val="000000"/>
                </a:solidFill>
                <a:latin typeface="Arimo Bold"/>
              </a:rPr>
              <a:t>organizationally</a:t>
            </a:r>
          </a:p>
          <a:p>
            <a:pPr algn="ctr">
              <a:lnSpc>
                <a:spcPts val="3780"/>
              </a:lnSpc>
            </a:pPr>
            <a:r>
              <a:rPr lang="en-US" sz="2700">
                <a:solidFill>
                  <a:srgbClr val="000000"/>
                </a:solidFill>
                <a:latin typeface="Arimo"/>
              </a:rPr>
              <a:t>bringing awareness to the importance of self-care and mental wellness</a:t>
            </a:r>
          </a:p>
          <a:p>
            <a:pPr algn="ctr">
              <a:lnSpc>
                <a:spcPts val="3780"/>
              </a:lnSpc>
            </a:pPr>
            <a:r>
              <a:rPr lang="en-US" sz="2700">
                <a:solidFill>
                  <a:srgbClr val="000000"/>
                </a:solidFill>
                <a:latin typeface="Arimo"/>
              </a:rPr>
              <a:t>offering opportunities at work for self-care and learning (workshops, guided meditations, journaling groups etc)</a:t>
            </a:r>
          </a:p>
          <a:p>
            <a:pPr algn="ctr">
              <a:lnSpc>
                <a:spcPts val="3780"/>
              </a:lnSpc>
            </a:pPr>
            <a:r>
              <a:rPr lang="en-US" sz="2700">
                <a:solidFill>
                  <a:srgbClr val="000000"/>
                </a:solidFill>
                <a:latin typeface="Arimo"/>
              </a:rPr>
              <a:t>normalizing taking time off and having a work/life balance</a:t>
            </a:r>
          </a:p>
          <a:p>
            <a:pPr algn="ctr">
              <a:lnSpc>
                <a:spcPts val="3780"/>
              </a:lnSpc>
            </a:pPr>
            <a:r>
              <a:rPr lang="en-US" sz="2700">
                <a:solidFill>
                  <a:srgbClr val="000000"/>
                </a:solidFill>
                <a:latin typeface="Arimo"/>
              </a:rPr>
              <a:t>have a culture that fosters the wellness of others</a:t>
            </a:r>
          </a:p>
        </p:txBody>
      </p:sp>
      <p:sp>
        <p:nvSpPr>
          <p:cNvPr name="TextBox 4" id="4"/>
          <p:cNvSpPr txBox="true"/>
          <p:nvPr/>
        </p:nvSpPr>
        <p:spPr>
          <a:xfrm rot="0">
            <a:off x="932832" y="2282920"/>
            <a:ext cx="16422336" cy="3903980"/>
          </a:xfrm>
          <a:prstGeom prst="rect">
            <a:avLst/>
          </a:prstGeom>
        </p:spPr>
        <p:txBody>
          <a:bodyPr anchor="t" rtlCol="false" tIns="0" lIns="0" bIns="0" rIns="0">
            <a:spAutoFit/>
          </a:bodyPr>
          <a:lstStyle/>
          <a:p>
            <a:pPr algn="ctr">
              <a:lnSpc>
                <a:spcPts val="3780"/>
              </a:lnSpc>
            </a:pPr>
            <a:r>
              <a:rPr lang="en-US" sz="2700">
                <a:solidFill>
                  <a:srgbClr val="000000"/>
                </a:solidFill>
                <a:latin typeface="Arimo Bold"/>
              </a:rPr>
              <a:t>one on one:</a:t>
            </a:r>
          </a:p>
          <a:p>
            <a:pPr algn="ctr">
              <a:lnSpc>
                <a:spcPts val="3780"/>
              </a:lnSpc>
            </a:pPr>
            <a:r>
              <a:rPr lang="en-US" sz="2700">
                <a:solidFill>
                  <a:srgbClr val="000000"/>
                </a:solidFill>
                <a:latin typeface="Arimo"/>
              </a:rPr>
              <a:t>Opening channels of communication</a:t>
            </a:r>
          </a:p>
          <a:p>
            <a:pPr algn="ctr">
              <a:lnSpc>
                <a:spcPts val="3780"/>
              </a:lnSpc>
            </a:pPr>
            <a:r>
              <a:rPr lang="en-US" sz="2700">
                <a:solidFill>
                  <a:srgbClr val="000000"/>
                </a:solidFill>
                <a:latin typeface="Arimo"/>
              </a:rPr>
              <a:t>Building community</a:t>
            </a:r>
          </a:p>
          <a:p>
            <a:pPr algn="ctr">
              <a:lnSpc>
                <a:spcPts val="3780"/>
              </a:lnSpc>
            </a:pPr>
            <a:r>
              <a:rPr lang="en-US" sz="2700">
                <a:solidFill>
                  <a:srgbClr val="000000"/>
                </a:solidFill>
                <a:latin typeface="Arimo"/>
              </a:rPr>
              <a:t>Creating a culture of trust</a:t>
            </a:r>
          </a:p>
          <a:p>
            <a:pPr algn="ctr">
              <a:lnSpc>
                <a:spcPts val="3780"/>
              </a:lnSpc>
            </a:pPr>
            <a:r>
              <a:rPr lang="en-US" sz="2700">
                <a:solidFill>
                  <a:srgbClr val="000000"/>
                </a:solidFill>
                <a:latin typeface="Arimo"/>
              </a:rPr>
              <a:t>Boosting self-awareness</a:t>
            </a:r>
          </a:p>
          <a:p>
            <a:pPr algn="ctr">
              <a:lnSpc>
                <a:spcPts val="2660"/>
              </a:lnSpc>
            </a:pPr>
          </a:p>
          <a:p>
            <a:pPr algn="ctr">
              <a:lnSpc>
                <a:spcPts val="4759"/>
              </a:lnSpc>
            </a:pPr>
          </a:p>
          <a:p>
            <a:pPr algn="ctr">
              <a:lnSpc>
                <a:spcPts val="4759"/>
              </a:lnSpc>
            </a:pP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3628007" y="421171"/>
            <a:ext cx="11031986" cy="1510025"/>
          </a:xfrm>
          <a:prstGeom prst="rect">
            <a:avLst/>
          </a:prstGeom>
        </p:spPr>
        <p:txBody>
          <a:bodyPr anchor="t" rtlCol="false" tIns="0" lIns="0" bIns="0" rIns="0">
            <a:spAutoFit/>
          </a:bodyPr>
          <a:lstStyle/>
          <a:p>
            <a:pPr algn="l">
              <a:lnSpc>
                <a:spcPts val="12320"/>
              </a:lnSpc>
            </a:pPr>
            <a:r>
              <a:rPr lang="en-US" sz="8800">
                <a:solidFill>
                  <a:srgbClr val="000000"/>
                </a:solidFill>
                <a:latin typeface="Abril Fatface"/>
              </a:rPr>
              <a:t>addressing burnout</a:t>
            </a:r>
          </a:p>
        </p:txBody>
      </p:sp>
      <p:sp>
        <p:nvSpPr>
          <p:cNvPr name="TextBox 3" id="3"/>
          <p:cNvSpPr txBox="true"/>
          <p:nvPr/>
        </p:nvSpPr>
        <p:spPr>
          <a:xfrm rot="0">
            <a:off x="3180798" y="4304176"/>
            <a:ext cx="11031986" cy="4330700"/>
          </a:xfrm>
          <a:prstGeom prst="rect">
            <a:avLst/>
          </a:prstGeom>
        </p:spPr>
        <p:txBody>
          <a:bodyPr anchor="t" rtlCol="false" tIns="0" lIns="0" bIns="0" rIns="0">
            <a:spAutoFit/>
          </a:bodyPr>
          <a:lstStyle/>
          <a:p>
            <a:pPr algn="ctr">
              <a:lnSpc>
                <a:spcPts val="4899"/>
              </a:lnSpc>
            </a:pPr>
            <a:r>
              <a:rPr lang="en-US" sz="3499">
                <a:solidFill>
                  <a:srgbClr val="000000"/>
                </a:solidFill>
                <a:latin typeface="Arimo"/>
              </a:rPr>
              <a:t>Lack of interest or enthusiasm</a:t>
            </a:r>
          </a:p>
          <a:p>
            <a:pPr algn="ctr">
              <a:lnSpc>
                <a:spcPts val="4899"/>
              </a:lnSpc>
            </a:pPr>
            <a:r>
              <a:rPr lang="en-US" sz="3499">
                <a:solidFill>
                  <a:srgbClr val="000000"/>
                </a:solidFill>
                <a:latin typeface="Arimo"/>
              </a:rPr>
              <a:t>Cynical regarding work</a:t>
            </a:r>
          </a:p>
          <a:p>
            <a:pPr algn="ctr">
              <a:lnSpc>
                <a:spcPts val="4899"/>
              </a:lnSpc>
            </a:pPr>
            <a:r>
              <a:rPr lang="en-US" sz="3499">
                <a:solidFill>
                  <a:srgbClr val="000000"/>
                </a:solidFill>
                <a:latin typeface="Arimo"/>
              </a:rPr>
              <a:t>Disengaged</a:t>
            </a:r>
          </a:p>
          <a:p>
            <a:pPr algn="ctr">
              <a:lnSpc>
                <a:spcPts val="4899"/>
              </a:lnSpc>
            </a:pPr>
            <a:r>
              <a:rPr lang="en-US" sz="3499">
                <a:solidFill>
                  <a:srgbClr val="000000"/>
                </a:solidFill>
                <a:latin typeface="Arimo"/>
              </a:rPr>
              <a:t>Negative attitude</a:t>
            </a:r>
          </a:p>
          <a:p>
            <a:pPr algn="ctr">
              <a:lnSpc>
                <a:spcPts val="4899"/>
              </a:lnSpc>
            </a:pPr>
            <a:r>
              <a:rPr lang="en-US" sz="3499">
                <a:solidFill>
                  <a:srgbClr val="000000"/>
                </a:solidFill>
                <a:latin typeface="Arimo"/>
              </a:rPr>
              <a:t>Lower quality work</a:t>
            </a:r>
          </a:p>
          <a:p>
            <a:pPr algn="ctr">
              <a:lnSpc>
                <a:spcPts val="4899"/>
              </a:lnSpc>
            </a:pPr>
          </a:p>
          <a:p>
            <a:pPr algn="ctr">
              <a:lnSpc>
                <a:spcPts val="4899"/>
              </a:lnSpc>
            </a:pPr>
          </a:p>
        </p:txBody>
      </p:sp>
      <p:sp>
        <p:nvSpPr>
          <p:cNvPr name="TextBox 4" id="4"/>
          <p:cNvSpPr txBox="true"/>
          <p:nvPr/>
        </p:nvSpPr>
        <p:spPr>
          <a:xfrm rot="0">
            <a:off x="3180798" y="2911471"/>
            <a:ext cx="11031986" cy="681990"/>
          </a:xfrm>
          <a:prstGeom prst="rect">
            <a:avLst/>
          </a:prstGeom>
        </p:spPr>
        <p:txBody>
          <a:bodyPr anchor="t" rtlCol="false" tIns="0" lIns="0" bIns="0" rIns="0">
            <a:spAutoFit/>
          </a:bodyPr>
          <a:lstStyle/>
          <a:p>
            <a:pPr algn="ctr">
              <a:lnSpc>
                <a:spcPts val="5459"/>
              </a:lnSpc>
            </a:pPr>
            <a:r>
              <a:rPr lang="en-US" sz="3899">
                <a:solidFill>
                  <a:srgbClr val="000000"/>
                </a:solidFill>
                <a:latin typeface="Arimo Bold"/>
              </a:rPr>
              <a:t>How can it present?</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3628007" y="857250"/>
            <a:ext cx="11031986" cy="1510025"/>
          </a:xfrm>
          <a:prstGeom prst="rect">
            <a:avLst/>
          </a:prstGeom>
        </p:spPr>
        <p:txBody>
          <a:bodyPr anchor="t" rtlCol="false" tIns="0" lIns="0" bIns="0" rIns="0">
            <a:spAutoFit/>
          </a:bodyPr>
          <a:lstStyle/>
          <a:p>
            <a:pPr algn="l">
              <a:lnSpc>
                <a:spcPts val="12320"/>
              </a:lnSpc>
            </a:pPr>
            <a:r>
              <a:rPr lang="en-US" sz="8800">
                <a:solidFill>
                  <a:srgbClr val="000000"/>
                </a:solidFill>
                <a:latin typeface="Abril Fatface"/>
              </a:rPr>
              <a:t>addressing burnout</a:t>
            </a:r>
          </a:p>
        </p:txBody>
      </p:sp>
      <p:sp>
        <p:nvSpPr>
          <p:cNvPr name="TextBox 3" id="3"/>
          <p:cNvSpPr txBox="true"/>
          <p:nvPr/>
        </p:nvSpPr>
        <p:spPr>
          <a:xfrm rot="0">
            <a:off x="2541994" y="4296839"/>
            <a:ext cx="13204012" cy="3599815"/>
          </a:xfrm>
          <a:prstGeom prst="rect">
            <a:avLst/>
          </a:prstGeom>
        </p:spPr>
        <p:txBody>
          <a:bodyPr anchor="t" rtlCol="false" tIns="0" lIns="0" bIns="0" rIns="0">
            <a:spAutoFit/>
          </a:bodyPr>
          <a:lstStyle/>
          <a:p>
            <a:pPr algn="ctr">
              <a:lnSpc>
                <a:spcPts val="4759"/>
              </a:lnSpc>
            </a:pPr>
            <a:r>
              <a:rPr lang="en-US" sz="3399">
                <a:solidFill>
                  <a:srgbClr val="000000"/>
                </a:solidFill>
                <a:latin typeface="Arimo Bold"/>
              </a:rPr>
              <a:t>Reach out</a:t>
            </a:r>
            <a:r>
              <a:rPr lang="en-US" sz="3399">
                <a:solidFill>
                  <a:srgbClr val="000000"/>
                </a:solidFill>
                <a:latin typeface="Arimo"/>
              </a:rPr>
              <a:t> and let them know what you’re noticing (be open-minded and curious about the response)</a:t>
            </a:r>
          </a:p>
          <a:p>
            <a:pPr algn="ctr">
              <a:lnSpc>
                <a:spcPts val="4759"/>
              </a:lnSpc>
            </a:pPr>
            <a:r>
              <a:rPr lang="en-US" sz="3399">
                <a:solidFill>
                  <a:srgbClr val="000000"/>
                </a:solidFill>
                <a:latin typeface="Arimo"/>
              </a:rPr>
              <a:t>Employee satisfaction </a:t>
            </a:r>
            <a:r>
              <a:rPr lang="en-US" sz="3399">
                <a:solidFill>
                  <a:srgbClr val="000000"/>
                </a:solidFill>
                <a:latin typeface="Arimo Bold"/>
              </a:rPr>
              <a:t>surveys</a:t>
            </a:r>
          </a:p>
          <a:p>
            <a:pPr algn="ctr">
              <a:lnSpc>
                <a:spcPts val="4759"/>
              </a:lnSpc>
            </a:pPr>
            <a:r>
              <a:rPr lang="en-US" sz="3399">
                <a:solidFill>
                  <a:srgbClr val="000000"/>
                </a:solidFill>
                <a:latin typeface="Arimo"/>
              </a:rPr>
              <a:t>Assess your own </a:t>
            </a:r>
            <a:r>
              <a:rPr lang="en-US" sz="3399">
                <a:solidFill>
                  <a:srgbClr val="000000"/>
                </a:solidFill>
                <a:latin typeface="Arimo Bold"/>
              </a:rPr>
              <a:t>management style</a:t>
            </a:r>
          </a:p>
          <a:p>
            <a:pPr algn="ctr">
              <a:lnSpc>
                <a:spcPts val="4759"/>
              </a:lnSpc>
            </a:pPr>
            <a:r>
              <a:rPr lang="en-US" sz="3399">
                <a:solidFill>
                  <a:srgbClr val="000000"/>
                </a:solidFill>
                <a:latin typeface="Arimo"/>
              </a:rPr>
              <a:t>Encourage </a:t>
            </a:r>
            <a:r>
              <a:rPr lang="en-US" sz="3399">
                <a:solidFill>
                  <a:srgbClr val="000000"/>
                </a:solidFill>
                <a:latin typeface="Arimo Bold"/>
              </a:rPr>
              <a:t>breaks</a:t>
            </a:r>
            <a:r>
              <a:rPr lang="en-US" sz="3399">
                <a:solidFill>
                  <a:srgbClr val="000000"/>
                </a:solidFill>
                <a:latin typeface="Arimo"/>
              </a:rPr>
              <a:t> and relaxation</a:t>
            </a:r>
          </a:p>
          <a:p>
            <a:pPr algn="ctr">
              <a:lnSpc>
                <a:spcPts val="4759"/>
              </a:lnSpc>
            </a:pPr>
            <a:r>
              <a:rPr lang="en-US" sz="3399">
                <a:solidFill>
                  <a:srgbClr val="000000"/>
                </a:solidFill>
                <a:latin typeface="Arimo"/>
              </a:rPr>
              <a:t>Provide professional </a:t>
            </a:r>
            <a:r>
              <a:rPr lang="en-US" sz="3399">
                <a:solidFill>
                  <a:srgbClr val="000000"/>
                </a:solidFill>
                <a:latin typeface="Arimo Bold"/>
              </a:rPr>
              <a:t>resources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2414754" y="416157"/>
            <a:ext cx="14132478" cy="9454687"/>
          </a:xfrm>
          <a:custGeom>
            <a:avLst/>
            <a:gdLst/>
            <a:ahLst/>
            <a:cxnLst/>
            <a:rect r="r" b="b" t="t" l="l"/>
            <a:pathLst>
              <a:path h="9454687" w="14132478">
                <a:moveTo>
                  <a:pt x="0" y="0"/>
                </a:moveTo>
                <a:lnTo>
                  <a:pt x="14132477" y="0"/>
                </a:lnTo>
                <a:lnTo>
                  <a:pt x="14132477" y="9454686"/>
                </a:lnTo>
                <a:lnTo>
                  <a:pt x="0" y="9454686"/>
                </a:lnTo>
                <a:lnTo>
                  <a:pt x="0" y="0"/>
                </a:lnTo>
                <a:close/>
              </a:path>
            </a:pathLst>
          </a:custGeom>
          <a:blipFill>
            <a:blip r:embed="rId2"/>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3925995" y="374650"/>
            <a:ext cx="10436010" cy="1184275"/>
          </a:xfrm>
          <a:prstGeom prst="rect">
            <a:avLst/>
          </a:prstGeom>
        </p:spPr>
        <p:txBody>
          <a:bodyPr anchor="t" rtlCol="false" tIns="0" lIns="0" bIns="0" rIns="0">
            <a:spAutoFit/>
          </a:bodyPr>
          <a:lstStyle/>
          <a:p>
            <a:pPr algn="l">
              <a:lnSpc>
                <a:spcPts val="9799"/>
              </a:lnSpc>
            </a:pPr>
            <a:r>
              <a:rPr lang="en-US" sz="6999">
                <a:solidFill>
                  <a:srgbClr val="000000"/>
                </a:solidFill>
                <a:latin typeface="Abril Fatface"/>
              </a:rPr>
              <a:t>addressing mental illness</a:t>
            </a:r>
          </a:p>
        </p:txBody>
      </p:sp>
      <p:sp>
        <p:nvSpPr>
          <p:cNvPr name="TextBox 3" id="3"/>
          <p:cNvSpPr txBox="true"/>
          <p:nvPr/>
        </p:nvSpPr>
        <p:spPr>
          <a:xfrm rot="0">
            <a:off x="1801341" y="2658110"/>
            <a:ext cx="14685318" cy="6600190"/>
          </a:xfrm>
          <a:prstGeom prst="rect">
            <a:avLst/>
          </a:prstGeom>
        </p:spPr>
        <p:txBody>
          <a:bodyPr anchor="t" rtlCol="false" tIns="0" lIns="0" bIns="0" rIns="0">
            <a:spAutoFit/>
          </a:bodyPr>
          <a:lstStyle/>
          <a:p>
            <a:pPr algn="ctr">
              <a:lnSpc>
                <a:spcPts val="4759"/>
              </a:lnSpc>
            </a:pPr>
            <a:r>
              <a:rPr lang="en-US" sz="3399">
                <a:solidFill>
                  <a:srgbClr val="000000"/>
                </a:solidFill>
                <a:latin typeface="Arimo Bold"/>
              </a:rPr>
              <a:t>Educate yourself </a:t>
            </a:r>
            <a:r>
              <a:rPr lang="en-US" sz="3399">
                <a:solidFill>
                  <a:srgbClr val="000000"/>
                </a:solidFill>
                <a:latin typeface="Arimo"/>
              </a:rPr>
              <a:t>on mental health and mental illness</a:t>
            </a:r>
          </a:p>
          <a:p>
            <a:pPr algn="ctr">
              <a:lnSpc>
                <a:spcPts val="4759"/>
              </a:lnSpc>
            </a:pPr>
            <a:r>
              <a:rPr lang="en-US" sz="3399">
                <a:solidFill>
                  <a:srgbClr val="000000"/>
                </a:solidFill>
                <a:latin typeface="Arimo"/>
              </a:rPr>
              <a:t>Ask </a:t>
            </a:r>
            <a:r>
              <a:rPr lang="en-US" sz="3399">
                <a:solidFill>
                  <a:srgbClr val="000000"/>
                </a:solidFill>
                <a:latin typeface="Arimo Bold"/>
              </a:rPr>
              <a:t>open ended questions</a:t>
            </a:r>
            <a:r>
              <a:rPr lang="en-US" sz="3399">
                <a:solidFill>
                  <a:srgbClr val="000000"/>
                </a:solidFill>
                <a:latin typeface="Arimo"/>
              </a:rPr>
              <a:t>: “How are you feeling today?” “How can I help?”</a:t>
            </a:r>
          </a:p>
          <a:p>
            <a:pPr algn="ctr">
              <a:lnSpc>
                <a:spcPts val="4759"/>
              </a:lnSpc>
            </a:pPr>
            <a:r>
              <a:rPr lang="en-US" sz="3399">
                <a:solidFill>
                  <a:srgbClr val="000000"/>
                </a:solidFill>
                <a:latin typeface="Arimo"/>
              </a:rPr>
              <a:t>Actively </a:t>
            </a:r>
            <a:r>
              <a:rPr lang="en-US" sz="3399">
                <a:solidFill>
                  <a:srgbClr val="000000"/>
                </a:solidFill>
                <a:latin typeface="Arimo Bold"/>
              </a:rPr>
              <a:t>listen</a:t>
            </a:r>
          </a:p>
          <a:p>
            <a:pPr algn="ctr">
              <a:lnSpc>
                <a:spcPts val="4759"/>
              </a:lnSpc>
            </a:pPr>
            <a:r>
              <a:rPr lang="en-US" sz="3399">
                <a:solidFill>
                  <a:srgbClr val="000000"/>
                </a:solidFill>
                <a:latin typeface="Arimo"/>
              </a:rPr>
              <a:t>Resist offering </a:t>
            </a:r>
            <a:r>
              <a:rPr lang="en-US" sz="3399">
                <a:solidFill>
                  <a:srgbClr val="000000"/>
                </a:solidFill>
                <a:latin typeface="Arimo Bold"/>
              </a:rPr>
              <a:t>solutions</a:t>
            </a:r>
          </a:p>
          <a:p>
            <a:pPr algn="ctr">
              <a:lnSpc>
                <a:spcPts val="4759"/>
              </a:lnSpc>
            </a:pPr>
            <a:r>
              <a:rPr lang="en-US" sz="3399">
                <a:solidFill>
                  <a:srgbClr val="000000"/>
                </a:solidFill>
                <a:latin typeface="Arimo Bold"/>
              </a:rPr>
              <a:t>Validate</a:t>
            </a:r>
            <a:r>
              <a:rPr lang="en-US" sz="3399">
                <a:solidFill>
                  <a:srgbClr val="000000"/>
                </a:solidFill>
                <a:latin typeface="Arimo"/>
              </a:rPr>
              <a:t> and reflect</a:t>
            </a:r>
          </a:p>
          <a:p>
            <a:pPr algn="ctr">
              <a:lnSpc>
                <a:spcPts val="4759"/>
              </a:lnSpc>
            </a:pPr>
            <a:r>
              <a:rPr lang="en-US" sz="3399">
                <a:solidFill>
                  <a:srgbClr val="000000"/>
                </a:solidFill>
                <a:latin typeface="Arimo"/>
              </a:rPr>
              <a:t>If appropriate and comfortable, </a:t>
            </a:r>
            <a:r>
              <a:rPr lang="en-US" sz="3399">
                <a:solidFill>
                  <a:srgbClr val="000000"/>
                </a:solidFill>
                <a:latin typeface="Arimo Bold"/>
              </a:rPr>
              <a:t>relate to them</a:t>
            </a:r>
          </a:p>
          <a:p>
            <a:pPr algn="ctr">
              <a:lnSpc>
                <a:spcPts val="4759"/>
              </a:lnSpc>
            </a:pPr>
            <a:r>
              <a:rPr lang="en-US" sz="3399">
                <a:solidFill>
                  <a:srgbClr val="000000"/>
                </a:solidFill>
                <a:latin typeface="Arimo"/>
              </a:rPr>
              <a:t>Refer them to r</a:t>
            </a:r>
            <a:r>
              <a:rPr lang="en-US" sz="3399">
                <a:solidFill>
                  <a:srgbClr val="000000"/>
                </a:solidFill>
                <a:latin typeface="Arimo Bold"/>
              </a:rPr>
              <a:t>esources</a:t>
            </a:r>
            <a:r>
              <a:rPr lang="en-US" sz="3399">
                <a:solidFill>
                  <a:srgbClr val="000000"/>
                </a:solidFill>
                <a:latin typeface="Arimo"/>
              </a:rPr>
              <a:t> (human resources, myself, upper management)</a:t>
            </a:r>
          </a:p>
          <a:p>
            <a:pPr algn="ctr">
              <a:lnSpc>
                <a:spcPts val="4759"/>
              </a:lnSpc>
            </a:pPr>
            <a:r>
              <a:rPr lang="en-US" sz="3399">
                <a:solidFill>
                  <a:srgbClr val="000000"/>
                </a:solidFill>
                <a:latin typeface="Arimo"/>
              </a:rPr>
              <a:t>Respect their </a:t>
            </a:r>
            <a:r>
              <a:rPr lang="en-US" sz="3399">
                <a:solidFill>
                  <a:srgbClr val="000000"/>
                </a:solidFill>
                <a:latin typeface="Arimo Bold"/>
              </a:rPr>
              <a:t>privacy</a:t>
            </a:r>
          </a:p>
          <a:p>
            <a:pPr algn="ctr">
              <a:lnSpc>
                <a:spcPts val="4759"/>
              </a:lnSpc>
            </a:pPr>
            <a:r>
              <a:rPr lang="en-US" sz="3399">
                <a:solidFill>
                  <a:srgbClr val="000000"/>
                </a:solidFill>
                <a:latin typeface="Arimo"/>
              </a:rPr>
              <a:t>Check your own </a:t>
            </a:r>
            <a:r>
              <a:rPr lang="en-US" sz="3399">
                <a:solidFill>
                  <a:srgbClr val="000000"/>
                </a:solidFill>
                <a:latin typeface="Arimo Bold"/>
              </a:rPr>
              <a:t>biases</a:t>
            </a:r>
          </a:p>
          <a:p>
            <a:pPr algn="ctr">
              <a:lnSpc>
                <a:spcPts val="4759"/>
              </a:lnSpc>
            </a:pPr>
            <a:r>
              <a:rPr lang="en-US" sz="3399">
                <a:solidFill>
                  <a:srgbClr val="000000"/>
                </a:solidFill>
                <a:latin typeface="Arimo"/>
              </a:rPr>
              <a:t>Know your </a:t>
            </a:r>
            <a:r>
              <a:rPr lang="en-US" sz="3399">
                <a:solidFill>
                  <a:srgbClr val="000000"/>
                </a:solidFill>
                <a:latin typeface="Arimo Bold"/>
              </a:rPr>
              <a:t>bounds</a:t>
            </a:r>
            <a:r>
              <a:rPr lang="en-US" sz="3399">
                <a:solidFill>
                  <a:srgbClr val="000000"/>
                </a:solidFill>
                <a:latin typeface="Arimo"/>
              </a:rPr>
              <a:t> (</a:t>
            </a:r>
            <a:r>
              <a:rPr lang="en-US" sz="3399">
                <a:solidFill>
                  <a:srgbClr val="000000"/>
                </a:solidFill>
                <a:latin typeface="Arimo Italics"/>
              </a:rPr>
              <a:t>you are not a MH professional and that’s okay</a:t>
            </a:r>
            <a:r>
              <a:rPr lang="en-US" sz="3399">
                <a:solidFill>
                  <a:srgbClr val="000000"/>
                </a:solidFill>
                <a:latin typeface="Arimo"/>
              </a:rPr>
              <a:t>)</a:t>
            </a:r>
          </a:p>
          <a:p>
            <a:pPr algn="ctr">
              <a:lnSpc>
                <a:spcPts val="4759"/>
              </a:lnSpc>
            </a:pP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4052091" y="876300"/>
            <a:ext cx="9244058" cy="1335405"/>
          </a:xfrm>
          <a:prstGeom prst="rect">
            <a:avLst/>
          </a:prstGeom>
        </p:spPr>
        <p:txBody>
          <a:bodyPr anchor="t" rtlCol="false" tIns="0" lIns="0" bIns="0" rIns="0">
            <a:spAutoFit/>
          </a:bodyPr>
          <a:lstStyle/>
          <a:p>
            <a:pPr algn="l">
              <a:lnSpc>
                <a:spcPts val="10919"/>
              </a:lnSpc>
            </a:pPr>
            <a:r>
              <a:rPr lang="en-US" sz="7800">
                <a:solidFill>
                  <a:srgbClr val="000000"/>
                </a:solidFill>
                <a:latin typeface="Abril Fatface"/>
              </a:rPr>
              <a:t>examples + practice</a:t>
            </a:r>
          </a:p>
        </p:txBody>
      </p:sp>
      <p:sp>
        <p:nvSpPr>
          <p:cNvPr name="TextBox 3" id="3"/>
          <p:cNvSpPr txBox="true"/>
          <p:nvPr/>
        </p:nvSpPr>
        <p:spPr>
          <a:xfrm rot="0">
            <a:off x="4052091" y="2717570"/>
            <a:ext cx="9244058" cy="3694427"/>
          </a:xfrm>
          <a:prstGeom prst="rect">
            <a:avLst/>
          </a:prstGeom>
        </p:spPr>
        <p:txBody>
          <a:bodyPr anchor="t" rtlCol="false" tIns="0" lIns="0" bIns="0" rIns="0">
            <a:spAutoFit/>
          </a:bodyPr>
          <a:lstStyle/>
          <a:p>
            <a:pPr algn="ctr">
              <a:lnSpc>
                <a:spcPts val="7420"/>
              </a:lnSpc>
            </a:pPr>
            <a:r>
              <a:rPr lang="en-US" sz="5300">
                <a:solidFill>
                  <a:srgbClr val="000000"/>
                </a:solidFill>
                <a:latin typeface="Abril Fatface"/>
              </a:rPr>
              <a:t>Do you: </a:t>
            </a:r>
          </a:p>
          <a:p>
            <a:pPr algn="ctr">
              <a:lnSpc>
                <a:spcPts val="7420"/>
              </a:lnSpc>
            </a:pPr>
            <a:r>
              <a:rPr lang="en-US" sz="5300">
                <a:solidFill>
                  <a:srgbClr val="000000"/>
                </a:solidFill>
                <a:latin typeface="Abril Fatface"/>
              </a:rPr>
              <a:t>leave it be </a:t>
            </a:r>
          </a:p>
          <a:p>
            <a:pPr algn="ctr">
              <a:lnSpc>
                <a:spcPts val="7420"/>
              </a:lnSpc>
            </a:pPr>
            <a:r>
              <a:rPr lang="en-US" sz="5300">
                <a:solidFill>
                  <a:srgbClr val="000000"/>
                </a:solidFill>
                <a:latin typeface="Abril Fatface"/>
              </a:rPr>
              <a:t>bring it up</a:t>
            </a:r>
          </a:p>
          <a:p>
            <a:pPr algn="ctr">
              <a:lnSpc>
                <a:spcPts val="7420"/>
              </a:lnSpc>
            </a:pPr>
            <a:r>
              <a:rPr lang="en-US" sz="5300">
                <a:solidFill>
                  <a:srgbClr val="000000"/>
                </a:solidFill>
                <a:latin typeface="Abril Fatface"/>
              </a:rPr>
              <a:t>get outside help</a:t>
            </a:r>
          </a:p>
        </p:txBody>
      </p:sp>
      <p:sp>
        <p:nvSpPr>
          <p:cNvPr name="TextBox 4" id="4"/>
          <p:cNvSpPr txBox="true"/>
          <p:nvPr/>
        </p:nvSpPr>
        <p:spPr>
          <a:xfrm rot="0">
            <a:off x="1023505" y="7166243"/>
            <a:ext cx="16235795" cy="2076704"/>
          </a:xfrm>
          <a:prstGeom prst="rect">
            <a:avLst/>
          </a:prstGeom>
        </p:spPr>
        <p:txBody>
          <a:bodyPr anchor="t" rtlCol="false" tIns="0" lIns="0" bIns="0" rIns="0">
            <a:spAutoFit/>
          </a:bodyPr>
          <a:lstStyle/>
          <a:p>
            <a:pPr algn="ctr">
              <a:lnSpc>
                <a:spcPts val="4185"/>
              </a:lnSpc>
            </a:pPr>
            <a:r>
              <a:rPr lang="en-US" sz="2989">
                <a:solidFill>
                  <a:srgbClr val="000000"/>
                </a:solidFill>
                <a:latin typeface="Canva Sans Bold"/>
              </a:rPr>
              <a:t>Remote Example: </a:t>
            </a:r>
            <a:r>
              <a:rPr lang="en-US" sz="2989">
                <a:solidFill>
                  <a:srgbClr val="000000"/>
                </a:solidFill>
                <a:latin typeface="Canva Sans"/>
              </a:rPr>
              <a:t>Sarah has been an exemplary employee for several years, but recently her performance has declined. She frequently misses deadlines, forgets important details in her tasks, and seems disengaged during meetings. Lately, she's been arriving late to work and taking more sick days than usual.</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2889515" y="1835044"/>
            <a:ext cx="12508970" cy="1335405"/>
          </a:xfrm>
          <a:prstGeom prst="rect">
            <a:avLst/>
          </a:prstGeom>
        </p:spPr>
        <p:txBody>
          <a:bodyPr anchor="t" rtlCol="false" tIns="0" lIns="0" bIns="0" rIns="0">
            <a:spAutoFit/>
          </a:bodyPr>
          <a:lstStyle/>
          <a:p>
            <a:pPr algn="l">
              <a:lnSpc>
                <a:spcPts val="10919"/>
              </a:lnSpc>
            </a:pPr>
            <a:r>
              <a:rPr lang="en-US" sz="7800">
                <a:solidFill>
                  <a:srgbClr val="000000"/>
                </a:solidFill>
                <a:latin typeface="Abril Fatface"/>
              </a:rPr>
              <a:t>culture: a protective factor</a:t>
            </a:r>
          </a:p>
        </p:txBody>
      </p:sp>
      <p:sp>
        <p:nvSpPr>
          <p:cNvPr name="TextBox 3" id="3"/>
          <p:cNvSpPr txBox="true"/>
          <p:nvPr/>
        </p:nvSpPr>
        <p:spPr>
          <a:xfrm rot="0">
            <a:off x="4667436" y="3872535"/>
            <a:ext cx="8953128" cy="3599815"/>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Positive, uplifting environment</a:t>
            </a:r>
          </a:p>
          <a:p>
            <a:pPr algn="ctr">
              <a:lnSpc>
                <a:spcPts val="4759"/>
              </a:lnSpc>
            </a:pPr>
            <a:r>
              <a:rPr lang="en-US" sz="3399">
                <a:solidFill>
                  <a:srgbClr val="000000"/>
                </a:solidFill>
                <a:latin typeface="Arimo"/>
              </a:rPr>
              <a:t>Open conversations about health and wellness</a:t>
            </a:r>
          </a:p>
          <a:p>
            <a:pPr algn="ctr">
              <a:lnSpc>
                <a:spcPts val="4759"/>
              </a:lnSpc>
            </a:pPr>
            <a:r>
              <a:rPr lang="en-US" sz="3399">
                <a:solidFill>
                  <a:srgbClr val="000000"/>
                </a:solidFill>
                <a:latin typeface="Arimo"/>
              </a:rPr>
              <a:t>Respectful of privacy/don’t promote gossip</a:t>
            </a:r>
          </a:p>
          <a:p>
            <a:pPr algn="ctr">
              <a:lnSpc>
                <a:spcPts val="4759"/>
              </a:lnSpc>
            </a:pPr>
            <a:r>
              <a:rPr lang="en-US" sz="3399">
                <a:solidFill>
                  <a:srgbClr val="000000"/>
                </a:solidFill>
                <a:latin typeface="Arimo"/>
              </a:rPr>
              <a:t>Genuine interest and care in employees</a:t>
            </a:r>
          </a:p>
          <a:p>
            <a:pPr algn="ctr">
              <a:lnSpc>
                <a:spcPts val="4759"/>
              </a:lnSpc>
            </a:pPr>
            <a:r>
              <a:rPr lang="en-US" sz="3399">
                <a:solidFill>
                  <a:srgbClr val="000000"/>
                </a:solidFill>
                <a:latin typeface="Arimo"/>
              </a:rPr>
              <a:t>Accessibilty and normalizing resources</a:t>
            </a:r>
          </a:p>
          <a:p>
            <a:pPr algn="ctr">
              <a:lnSpc>
                <a:spcPts val="4759"/>
              </a:lnSpc>
            </a:pPr>
          </a:p>
        </p:txBody>
      </p:sp>
      <p:sp>
        <p:nvSpPr>
          <p:cNvPr name="TextBox 4" id="4"/>
          <p:cNvSpPr txBox="true"/>
          <p:nvPr/>
        </p:nvSpPr>
        <p:spPr>
          <a:xfrm rot="0">
            <a:off x="1040424" y="7670165"/>
            <a:ext cx="15738128" cy="1588135"/>
          </a:xfrm>
          <a:prstGeom prst="rect">
            <a:avLst/>
          </a:prstGeom>
        </p:spPr>
        <p:txBody>
          <a:bodyPr anchor="t" rtlCol="false" tIns="0" lIns="0" bIns="0" rIns="0">
            <a:spAutoFit/>
          </a:bodyPr>
          <a:lstStyle/>
          <a:p>
            <a:pPr algn="ctr">
              <a:lnSpc>
                <a:spcPts val="6440"/>
              </a:lnSpc>
            </a:pPr>
            <a:r>
              <a:rPr lang="en-US" sz="4600">
                <a:solidFill>
                  <a:srgbClr val="000000"/>
                </a:solidFill>
                <a:latin typeface="Abril Fatface"/>
              </a:rPr>
              <a:t>How does Live Oak do this?</a:t>
            </a:r>
          </a:p>
          <a:p>
            <a:pPr algn="ctr">
              <a:lnSpc>
                <a:spcPts val="6440"/>
              </a:lnSpc>
            </a:pPr>
            <a:r>
              <a:rPr lang="en-US" sz="4600">
                <a:solidFill>
                  <a:srgbClr val="000000"/>
                </a:solidFill>
                <a:latin typeface="Abril Fatface"/>
              </a:rPr>
              <a:t>Do you see any ways you can do more of this for your team?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11632237" y="1028700"/>
            <a:ext cx="5627063" cy="8229600"/>
            <a:chOff x="0" y="0"/>
            <a:chExt cx="7502750" cy="10972800"/>
          </a:xfrm>
        </p:grpSpPr>
        <p:pic>
          <p:nvPicPr>
            <p:cNvPr name="Picture 3" id="3"/>
            <p:cNvPicPr>
              <a:picLocks noChangeAspect="true"/>
            </p:cNvPicPr>
            <p:nvPr/>
          </p:nvPicPr>
          <p:blipFill>
            <a:blip r:embed="rId2"/>
            <a:srcRect l="2708" t="0" r="2708" b="0"/>
            <a:stretch>
              <a:fillRect/>
            </a:stretch>
          </p:blipFill>
          <p:spPr>
            <a:xfrm flipH="false" flipV="false">
              <a:off x="0" y="0"/>
              <a:ext cx="7502750" cy="10972800"/>
            </a:xfrm>
            <a:prstGeom prst="rect">
              <a:avLst/>
            </a:prstGeom>
          </p:spPr>
        </p:pic>
      </p:grpSp>
      <p:sp>
        <p:nvSpPr>
          <p:cNvPr name="Freeform 4" id="4"/>
          <p:cNvSpPr/>
          <p:nvPr/>
        </p:nvSpPr>
        <p:spPr>
          <a:xfrm flipH="false" flipV="false" rot="0">
            <a:off x="6774704" y="6949661"/>
            <a:ext cx="2951674" cy="2951674"/>
          </a:xfrm>
          <a:custGeom>
            <a:avLst/>
            <a:gdLst/>
            <a:ahLst/>
            <a:cxnLst/>
            <a:rect r="r" b="b" t="t" l="l"/>
            <a:pathLst>
              <a:path h="2951674" w="2951674">
                <a:moveTo>
                  <a:pt x="0" y="0"/>
                </a:moveTo>
                <a:lnTo>
                  <a:pt x="2951673" y="0"/>
                </a:lnTo>
                <a:lnTo>
                  <a:pt x="2951673" y="2951673"/>
                </a:lnTo>
                <a:lnTo>
                  <a:pt x="0" y="2951673"/>
                </a:lnTo>
                <a:lnTo>
                  <a:pt x="0" y="0"/>
                </a:lnTo>
                <a:close/>
              </a:path>
            </a:pathLst>
          </a:custGeom>
          <a:blipFill>
            <a:blip r:embed="rId3"/>
            <a:stretch>
              <a:fillRect l="0" t="0" r="0" b="0"/>
            </a:stretch>
          </a:blipFill>
        </p:spPr>
      </p:sp>
      <p:sp>
        <p:nvSpPr>
          <p:cNvPr name="TextBox 5" id="5"/>
          <p:cNvSpPr txBox="true"/>
          <p:nvPr/>
        </p:nvSpPr>
        <p:spPr>
          <a:xfrm rot="0">
            <a:off x="1028700" y="3739380"/>
            <a:ext cx="10431498" cy="2902459"/>
          </a:xfrm>
          <a:prstGeom prst="rect">
            <a:avLst/>
          </a:prstGeom>
        </p:spPr>
        <p:txBody>
          <a:bodyPr anchor="t" rtlCol="false" tIns="0" lIns="0" bIns="0" rIns="0">
            <a:spAutoFit/>
          </a:bodyPr>
          <a:lstStyle/>
          <a:p>
            <a:pPr algn="l">
              <a:lnSpc>
                <a:spcPts val="5199"/>
              </a:lnSpc>
            </a:pPr>
          </a:p>
          <a:p>
            <a:pPr algn="l">
              <a:lnSpc>
                <a:spcPts val="5199"/>
              </a:lnSpc>
            </a:pPr>
            <a:r>
              <a:rPr lang="en-US" sz="2599">
                <a:solidFill>
                  <a:srgbClr val="000000"/>
                </a:solidFill>
                <a:latin typeface="Roboto"/>
              </a:rPr>
              <a:t>Master of Science in Social Work from Columbia University NYC 2016</a:t>
            </a:r>
          </a:p>
          <a:p>
            <a:pPr algn="l">
              <a:lnSpc>
                <a:spcPts val="5199"/>
              </a:lnSpc>
            </a:pPr>
          </a:p>
          <a:p>
            <a:pPr algn="l">
              <a:lnSpc>
                <a:spcPts val="2131"/>
              </a:lnSpc>
            </a:pPr>
            <a:r>
              <a:rPr lang="en-US" sz="2599">
                <a:solidFill>
                  <a:srgbClr val="000000"/>
                </a:solidFill>
                <a:latin typeface="Roboto"/>
              </a:rPr>
              <a:t>Licensed Clinical Social Worker</a:t>
            </a:r>
          </a:p>
          <a:p>
            <a:pPr algn="l">
              <a:lnSpc>
                <a:spcPts val="2131"/>
              </a:lnSpc>
            </a:pPr>
          </a:p>
          <a:p>
            <a:pPr algn="l">
              <a:lnSpc>
                <a:spcPts val="2131"/>
              </a:lnSpc>
            </a:pPr>
            <a:r>
              <a:rPr lang="en-US" sz="2599">
                <a:solidFill>
                  <a:srgbClr val="000000"/>
                </a:solidFill>
                <a:latin typeface="Roboto"/>
              </a:rPr>
              <a:t>Licensed Clinical Addiction Specialist</a:t>
            </a:r>
          </a:p>
        </p:txBody>
      </p:sp>
      <p:sp>
        <p:nvSpPr>
          <p:cNvPr name="TextBox 6" id="6"/>
          <p:cNvSpPr txBox="true"/>
          <p:nvPr/>
        </p:nvSpPr>
        <p:spPr>
          <a:xfrm rot="0">
            <a:off x="1028700" y="7535545"/>
            <a:ext cx="6372321" cy="1722755"/>
          </a:xfrm>
          <a:prstGeom prst="rect">
            <a:avLst/>
          </a:prstGeom>
        </p:spPr>
        <p:txBody>
          <a:bodyPr anchor="t" rtlCol="false" tIns="0" lIns="0" bIns="0" rIns="0">
            <a:spAutoFit/>
          </a:bodyPr>
          <a:lstStyle/>
          <a:p>
            <a:pPr algn="l">
              <a:lnSpc>
                <a:spcPts val="3639"/>
              </a:lnSpc>
            </a:pPr>
            <a:r>
              <a:rPr lang="en-US" sz="2599">
                <a:solidFill>
                  <a:srgbClr val="000000"/>
                </a:solidFill>
                <a:latin typeface="Roboto Bold"/>
              </a:rPr>
              <a:t>FOUNDER &amp; CLINICIAN </a:t>
            </a:r>
          </a:p>
          <a:p>
            <a:pPr algn="l">
              <a:lnSpc>
                <a:spcPts val="3639"/>
              </a:lnSpc>
            </a:pPr>
            <a:r>
              <a:rPr lang="en-US" sz="2599">
                <a:solidFill>
                  <a:srgbClr val="000000"/>
                </a:solidFill>
                <a:latin typeface="Roboto Bold"/>
              </a:rPr>
              <a:t>Arise Counseling and Therapy Wrightsville Beach, NC</a:t>
            </a:r>
          </a:p>
          <a:p>
            <a:pPr algn="l">
              <a:lnSpc>
                <a:spcPts val="2799"/>
              </a:lnSpc>
            </a:pPr>
          </a:p>
        </p:txBody>
      </p:sp>
      <p:sp>
        <p:nvSpPr>
          <p:cNvPr name="TextBox 7" id="7"/>
          <p:cNvSpPr txBox="true"/>
          <p:nvPr/>
        </p:nvSpPr>
        <p:spPr>
          <a:xfrm rot="0">
            <a:off x="1028700" y="2625870"/>
            <a:ext cx="9355370" cy="894080"/>
          </a:xfrm>
          <a:prstGeom prst="rect">
            <a:avLst/>
          </a:prstGeom>
        </p:spPr>
        <p:txBody>
          <a:bodyPr anchor="t" rtlCol="false" tIns="0" lIns="0" bIns="0" rIns="0">
            <a:spAutoFit/>
          </a:bodyPr>
          <a:lstStyle/>
          <a:p>
            <a:pPr algn="l">
              <a:lnSpc>
                <a:spcPts val="7420"/>
              </a:lnSpc>
            </a:pPr>
            <a:r>
              <a:rPr lang="en-US" sz="5300">
                <a:solidFill>
                  <a:srgbClr val="000000"/>
                </a:solidFill>
                <a:latin typeface="Abril Fatface"/>
              </a:rPr>
              <a:t>Stefanie Roback LCSW, LCAS</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2706754" y="866775"/>
            <a:ext cx="13415890" cy="1467479"/>
          </a:xfrm>
          <a:prstGeom prst="rect">
            <a:avLst/>
          </a:prstGeom>
        </p:spPr>
        <p:txBody>
          <a:bodyPr anchor="t" rtlCol="false" tIns="0" lIns="0" bIns="0" rIns="0">
            <a:spAutoFit/>
          </a:bodyPr>
          <a:lstStyle/>
          <a:p>
            <a:pPr algn="l">
              <a:lnSpc>
                <a:spcPts val="12040"/>
              </a:lnSpc>
            </a:pPr>
            <a:r>
              <a:rPr lang="en-US" sz="8600">
                <a:solidFill>
                  <a:srgbClr val="000000"/>
                </a:solidFill>
                <a:latin typeface="Abril Fatface"/>
              </a:rPr>
              <a:t>Starting the conversation</a:t>
            </a:r>
          </a:p>
        </p:txBody>
      </p:sp>
      <p:sp>
        <p:nvSpPr>
          <p:cNvPr name="TextBox 3" id="3"/>
          <p:cNvSpPr txBox="true"/>
          <p:nvPr/>
        </p:nvSpPr>
        <p:spPr>
          <a:xfrm rot="0">
            <a:off x="0" y="3479406"/>
            <a:ext cx="18288000" cy="4199890"/>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“I noticed ....”</a:t>
            </a:r>
          </a:p>
          <a:p>
            <a:pPr algn="ctr">
              <a:lnSpc>
                <a:spcPts val="4759"/>
              </a:lnSpc>
            </a:pPr>
          </a:p>
          <a:p>
            <a:pPr algn="ctr">
              <a:lnSpc>
                <a:spcPts val="4759"/>
              </a:lnSpc>
            </a:pPr>
            <a:r>
              <a:rPr lang="en-US" sz="3399">
                <a:solidFill>
                  <a:srgbClr val="000000"/>
                </a:solidFill>
                <a:latin typeface="Arimo"/>
              </a:rPr>
              <a:t>“How are you feeling?”</a:t>
            </a:r>
          </a:p>
          <a:p>
            <a:pPr algn="ctr">
              <a:lnSpc>
                <a:spcPts val="4759"/>
              </a:lnSpc>
            </a:pPr>
            <a:r>
              <a:rPr lang="en-US" sz="3399">
                <a:solidFill>
                  <a:srgbClr val="000000"/>
                </a:solidFill>
                <a:latin typeface="Arimo"/>
              </a:rPr>
              <a:t>“How can I help”</a:t>
            </a:r>
          </a:p>
          <a:p>
            <a:pPr algn="ctr">
              <a:lnSpc>
                <a:spcPts val="4759"/>
              </a:lnSpc>
            </a:pPr>
            <a:r>
              <a:rPr lang="en-US" sz="3399">
                <a:solidFill>
                  <a:srgbClr val="000000"/>
                </a:solidFill>
                <a:latin typeface="Arimo Italics"/>
              </a:rPr>
              <a:t>“You don’t need to share with me, but please know I’m here to support you should you decide to”</a:t>
            </a:r>
          </a:p>
          <a:p>
            <a:pPr algn="ctr">
              <a:lnSpc>
                <a:spcPts val="4759"/>
              </a:lnSpc>
            </a:pP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3628007" y="838200"/>
            <a:ext cx="11031986" cy="1651635"/>
          </a:xfrm>
          <a:prstGeom prst="rect">
            <a:avLst/>
          </a:prstGeom>
        </p:spPr>
        <p:txBody>
          <a:bodyPr anchor="t" rtlCol="false" tIns="0" lIns="0" bIns="0" rIns="0">
            <a:spAutoFit/>
          </a:bodyPr>
          <a:lstStyle/>
          <a:p>
            <a:pPr algn="l">
              <a:lnSpc>
                <a:spcPts val="13439"/>
              </a:lnSpc>
            </a:pPr>
            <a:r>
              <a:rPr lang="en-US" sz="9600">
                <a:solidFill>
                  <a:srgbClr val="000000"/>
                </a:solidFill>
                <a:latin typeface="Abril Fatface"/>
              </a:rPr>
              <a:t>Providing support</a:t>
            </a:r>
          </a:p>
        </p:txBody>
      </p:sp>
      <p:sp>
        <p:nvSpPr>
          <p:cNvPr name="TextBox 3" id="3"/>
          <p:cNvSpPr txBox="true"/>
          <p:nvPr/>
        </p:nvSpPr>
        <p:spPr>
          <a:xfrm rot="0">
            <a:off x="3628007" y="3600767"/>
            <a:ext cx="11031986" cy="2999740"/>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Know your limits and boundaries</a:t>
            </a:r>
          </a:p>
          <a:p>
            <a:pPr algn="ctr">
              <a:lnSpc>
                <a:spcPts val="4759"/>
              </a:lnSpc>
            </a:pPr>
          </a:p>
          <a:p>
            <a:pPr algn="ctr">
              <a:lnSpc>
                <a:spcPts val="4759"/>
              </a:lnSpc>
            </a:pPr>
            <a:r>
              <a:rPr lang="en-US" sz="3399">
                <a:solidFill>
                  <a:srgbClr val="000000"/>
                </a:solidFill>
                <a:latin typeface="Arimo"/>
              </a:rPr>
              <a:t>Don’t give advice that you’re not trained to give</a:t>
            </a:r>
          </a:p>
          <a:p>
            <a:pPr algn="ctr">
              <a:lnSpc>
                <a:spcPts val="4759"/>
              </a:lnSpc>
            </a:pPr>
          </a:p>
          <a:p>
            <a:pPr algn="ctr">
              <a:lnSpc>
                <a:spcPts val="4759"/>
              </a:lnSpc>
            </a:pPr>
            <a:r>
              <a:rPr lang="en-US" sz="3399">
                <a:solidFill>
                  <a:srgbClr val="000000"/>
                </a:solidFill>
                <a:latin typeface="Arimo"/>
              </a:rPr>
              <a:t>Lean toward providing validation and resources</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3447763" y="107633"/>
            <a:ext cx="11392473" cy="1651635"/>
          </a:xfrm>
          <a:prstGeom prst="rect">
            <a:avLst/>
          </a:prstGeom>
        </p:spPr>
        <p:txBody>
          <a:bodyPr anchor="t" rtlCol="false" tIns="0" lIns="0" bIns="0" rIns="0">
            <a:spAutoFit/>
          </a:bodyPr>
          <a:lstStyle/>
          <a:p>
            <a:pPr algn="l">
              <a:lnSpc>
                <a:spcPts val="13439"/>
              </a:lnSpc>
            </a:pPr>
            <a:r>
              <a:rPr lang="en-US" sz="9600">
                <a:solidFill>
                  <a:srgbClr val="000000"/>
                </a:solidFill>
                <a:latin typeface="Abril Fatface"/>
              </a:rPr>
              <a:t>Providing resources</a:t>
            </a:r>
          </a:p>
        </p:txBody>
      </p:sp>
      <p:sp>
        <p:nvSpPr>
          <p:cNvPr name="TextBox 3" id="3"/>
          <p:cNvSpPr txBox="true"/>
          <p:nvPr/>
        </p:nvSpPr>
        <p:spPr>
          <a:xfrm rot="0">
            <a:off x="7380015" y="4250671"/>
            <a:ext cx="3527971" cy="2999740"/>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Human resources</a:t>
            </a:r>
          </a:p>
          <a:p>
            <a:pPr algn="ctr">
              <a:lnSpc>
                <a:spcPts val="4759"/>
              </a:lnSpc>
            </a:pPr>
          </a:p>
          <a:p>
            <a:pPr algn="ctr">
              <a:lnSpc>
                <a:spcPts val="4759"/>
              </a:lnSpc>
            </a:pPr>
            <a:r>
              <a:rPr lang="en-US" sz="3399">
                <a:solidFill>
                  <a:srgbClr val="000000"/>
                </a:solidFill>
                <a:latin typeface="Arimo"/>
              </a:rPr>
              <a:t>Therapists in town</a:t>
            </a:r>
          </a:p>
          <a:p>
            <a:pPr algn="ctr">
              <a:lnSpc>
                <a:spcPts val="4759"/>
              </a:lnSpc>
            </a:pPr>
          </a:p>
          <a:p>
            <a:pPr algn="ctr">
              <a:lnSpc>
                <a:spcPts val="4759"/>
              </a:lnSpc>
            </a:pPr>
            <a:r>
              <a:rPr lang="en-US" sz="3399">
                <a:solidFill>
                  <a:srgbClr val="000000"/>
                </a:solidFill>
                <a:latin typeface="Arimo"/>
              </a:rPr>
              <a:t>Psychology Today</a:t>
            </a: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6188366" y="1302587"/>
            <a:ext cx="5911269" cy="1651635"/>
          </a:xfrm>
          <a:prstGeom prst="rect">
            <a:avLst/>
          </a:prstGeom>
        </p:spPr>
        <p:txBody>
          <a:bodyPr anchor="t" rtlCol="false" tIns="0" lIns="0" bIns="0" rIns="0">
            <a:spAutoFit/>
          </a:bodyPr>
          <a:lstStyle/>
          <a:p>
            <a:pPr algn="l">
              <a:lnSpc>
                <a:spcPts val="13439"/>
              </a:lnSpc>
            </a:pPr>
            <a:r>
              <a:rPr lang="en-US" sz="9600">
                <a:solidFill>
                  <a:srgbClr val="000000"/>
                </a:solidFill>
                <a:latin typeface="Abril Fatface"/>
              </a:rPr>
              <a:t>Examples</a:t>
            </a:r>
          </a:p>
        </p:txBody>
      </p:sp>
      <p:sp>
        <p:nvSpPr>
          <p:cNvPr name="TextBox 3" id="3"/>
          <p:cNvSpPr txBox="true"/>
          <p:nvPr/>
        </p:nvSpPr>
        <p:spPr>
          <a:xfrm rot="0">
            <a:off x="5117902" y="4800917"/>
            <a:ext cx="8052197" cy="4199890"/>
          </a:xfrm>
          <a:prstGeom prst="rect">
            <a:avLst/>
          </a:prstGeom>
        </p:spPr>
        <p:txBody>
          <a:bodyPr anchor="t" rtlCol="false" tIns="0" lIns="0" bIns="0" rIns="0">
            <a:spAutoFit/>
          </a:bodyPr>
          <a:lstStyle/>
          <a:p>
            <a:pPr algn="ctr" marL="734059" indent="-367030" lvl="1">
              <a:lnSpc>
                <a:spcPts val="4759"/>
              </a:lnSpc>
              <a:buAutoNum type="arabicPeriod" startAt="1"/>
            </a:pPr>
            <a:r>
              <a:rPr lang="en-US" sz="3399">
                <a:solidFill>
                  <a:srgbClr val="000000"/>
                </a:solidFill>
                <a:latin typeface="Arimo Bold"/>
              </a:rPr>
              <a:t>Go back to your previous example -</a:t>
            </a:r>
          </a:p>
          <a:p>
            <a:pPr algn="ctr">
              <a:lnSpc>
                <a:spcPts val="4759"/>
              </a:lnSpc>
            </a:pPr>
          </a:p>
          <a:p>
            <a:pPr algn="ctr">
              <a:lnSpc>
                <a:spcPts val="4759"/>
              </a:lnSpc>
            </a:pPr>
            <a:r>
              <a:rPr lang="en-US" sz="3399">
                <a:solidFill>
                  <a:srgbClr val="000000"/>
                </a:solidFill>
                <a:latin typeface="Arimo"/>
              </a:rPr>
              <a:t>How might you start this conversation?</a:t>
            </a:r>
          </a:p>
          <a:p>
            <a:pPr algn="ctr">
              <a:lnSpc>
                <a:spcPts val="4759"/>
              </a:lnSpc>
            </a:pPr>
          </a:p>
          <a:p>
            <a:pPr algn="ctr">
              <a:lnSpc>
                <a:spcPts val="4759"/>
              </a:lnSpc>
            </a:pPr>
          </a:p>
          <a:p>
            <a:pPr algn="ctr">
              <a:lnSpc>
                <a:spcPts val="4759"/>
              </a:lnSpc>
            </a:pPr>
          </a:p>
          <a:p>
            <a:pPr algn="ctr">
              <a:lnSpc>
                <a:spcPts val="4759"/>
              </a:lnSpc>
            </a:pPr>
            <a:r>
              <a:rPr lang="en-US" sz="3399">
                <a:solidFill>
                  <a:srgbClr val="000000"/>
                </a:solidFill>
                <a:latin typeface="Arimo"/>
              </a:rPr>
              <a:t>2. </a:t>
            </a:r>
            <a:r>
              <a:rPr lang="en-US" sz="3399">
                <a:solidFill>
                  <a:srgbClr val="000000"/>
                </a:solidFill>
                <a:latin typeface="Arimo Italics"/>
              </a:rPr>
              <a:t>Real examples</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4664098" y="213998"/>
            <a:ext cx="8959805" cy="1467479"/>
          </a:xfrm>
          <a:prstGeom prst="rect">
            <a:avLst/>
          </a:prstGeom>
        </p:spPr>
        <p:txBody>
          <a:bodyPr anchor="t" rtlCol="false" tIns="0" lIns="0" bIns="0" rIns="0">
            <a:spAutoFit/>
          </a:bodyPr>
          <a:lstStyle/>
          <a:p>
            <a:pPr algn="l">
              <a:lnSpc>
                <a:spcPts val="12040"/>
              </a:lnSpc>
            </a:pPr>
            <a:r>
              <a:rPr lang="en-US" sz="8600">
                <a:solidFill>
                  <a:srgbClr val="000000"/>
                </a:solidFill>
                <a:latin typeface="Abril Fatface"/>
              </a:rPr>
              <a:t>Building empathy</a:t>
            </a:r>
          </a:p>
        </p:txBody>
      </p:sp>
      <p:sp>
        <p:nvSpPr>
          <p:cNvPr name="TextBox 3" id="3"/>
          <p:cNvSpPr txBox="true"/>
          <p:nvPr/>
        </p:nvSpPr>
        <p:spPr>
          <a:xfrm rot="0">
            <a:off x="1028700" y="3975410"/>
            <a:ext cx="16707368" cy="2259981"/>
          </a:xfrm>
          <a:prstGeom prst="rect">
            <a:avLst/>
          </a:prstGeom>
        </p:spPr>
        <p:txBody>
          <a:bodyPr anchor="t" rtlCol="false" tIns="0" lIns="0" bIns="0" rIns="0">
            <a:spAutoFit/>
          </a:bodyPr>
          <a:lstStyle/>
          <a:p>
            <a:pPr algn="ctr">
              <a:lnSpc>
                <a:spcPts val="4492"/>
              </a:lnSpc>
            </a:pPr>
            <a:r>
              <a:rPr lang="en-US" sz="3208">
                <a:solidFill>
                  <a:srgbClr val="000000"/>
                </a:solidFill>
                <a:latin typeface="Arimo"/>
              </a:rPr>
              <a:t>Imagine a diffiuclt time in your life and now imagine bringing that to someone at work. How would you want them to respond? What might that person be feeling? How much courage does it take to look for help?</a:t>
            </a:r>
          </a:p>
          <a:p>
            <a:pPr algn="ctr">
              <a:lnSpc>
                <a:spcPts val="4492"/>
              </a:lnSpc>
            </a:pP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3592565" y="392664"/>
            <a:ext cx="11102870" cy="1651635"/>
          </a:xfrm>
          <a:prstGeom prst="rect">
            <a:avLst/>
          </a:prstGeom>
        </p:spPr>
        <p:txBody>
          <a:bodyPr anchor="t" rtlCol="false" tIns="0" lIns="0" bIns="0" rIns="0">
            <a:spAutoFit/>
          </a:bodyPr>
          <a:lstStyle/>
          <a:p>
            <a:pPr algn="l">
              <a:lnSpc>
                <a:spcPts val="13439"/>
              </a:lnSpc>
            </a:pPr>
            <a:r>
              <a:rPr lang="en-US" sz="9600">
                <a:solidFill>
                  <a:srgbClr val="000000"/>
                </a:solidFill>
                <a:latin typeface="Abril Fatface"/>
              </a:rPr>
              <a:t>Holding boundaries</a:t>
            </a:r>
          </a:p>
        </p:txBody>
      </p:sp>
      <p:sp>
        <p:nvSpPr>
          <p:cNvPr name="TextBox 3" id="3"/>
          <p:cNvSpPr txBox="true"/>
          <p:nvPr/>
        </p:nvSpPr>
        <p:spPr>
          <a:xfrm rot="0">
            <a:off x="5759834" y="4357602"/>
            <a:ext cx="6768331" cy="2399665"/>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Stick to what you know</a:t>
            </a:r>
          </a:p>
          <a:p>
            <a:pPr algn="ctr">
              <a:lnSpc>
                <a:spcPts val="4759"/>
              </a:lnSpc>
            </a:pPr>
            <a:r>
              <a:rPr lang="en-US" sz="3399">
                <a:solidFill>
                  <a:srgbClr val="000000"/>
                </a:solidFill>
                <a:latin typeface="Arimo"/>
              </a:rPr>
              <a:t>Focus on what is in your control</a:t>
            </a:r>
          </a:p>
          <a:p>
            <a:pPr algn="ctr">
              <a:lnSpc>
                <a:spcPts val="4759"/>
              </a:lnSpc>
            </a:pPr>
            <a:r>
              <a:rPr lang="en-US" sz="3399">
                <a:solidFill>
                  <a:srgbClr val="000000"/>
                </a:solidFill>
                <a:latin typeface="Arimo"/>
              </a:rPr>
              <a:t>Do what you feel comfortable doing</a:t>
            </a:r>
          </a:p>
          <a:p>
            <a:pPr algn="ctr">
              <a:lnSpc>
                <a:spcPts val="4759"/>
              </a:lnSpc>
            </a:pPr>
            <a:r>
              <a:rPr lang="en-US" sz="3399">
                <a:solidFill>
                  <a:srgbClr val="000000"/>
                </a:solidFill>
                <a:latin typeface="Arimo"/>
              </a:rPr>
              <a:t>Stick to what your responsibility is</a:t>
            </a: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2073594" y="866775"/>
            <a:ext cx="14140813" cy="1434457"/>
          </a:xfrm>
          <a:prstGeom prst="rect">
            <a:avLst/>
          </a:prstGeom>
        </p:spPr>
        <p:txBody>
          <a:bodyPr anchor="t" rtlCol="false" tIns="0" lIns="0" bIns="0" rIns="0">
            <a:spAutoFit/>
          </a:bodyPr>
          <a:lstStyle/>
          <a:p>
            <a:pPr algn="l">
              <a:lnSpc>
                <a:spcPts val="11760"/>
              </a:lnSpc>
            </a:pPr>
            <a:r>
              <a:rPr lang="en-US" sz="8400">
                <a:solidFill>
                  <a:srgbClr val="000000"/>
                </a:solidFill>
                <a:latin typeface="Abril Fatface"/>
              </a:rPr>
              <a:t>Seeking support for yourself</a:t>
            </a:r>
          </a:p>
        </p:txBody>
      </p:sp>
      <p:sp>
        <p:nvSpPr>
          <p:cNvPr name="TextBox 3" id="3"/>
          <p:cNvSpPr txBox="true"/>
          <p:nvPr/>
        </p:nvSpPr>
        <p:spPr>
          <a:xfrm rot="0">
            <a:off x="6035911" y="4200842"/>
            <a:ext cx="6216179" cy="2399665"/>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Upper management</a:t>
            </a:r>
          </a:p>
          <a:p>
            <a:pPr algn="ctr">
              <a:lnSpc>
                <a:spcPts val="4759"/>
              </a:lnSpc>
            </a:pPr>
            <a:r>
              <a:rPr lang="en-US" sz="3399">
                <a:solidFill>
                  <a:srgbClr val="000000"/>
                </a:solidFill>
                <a:latin typeface="Arimo"/>
              </a:rPr>
              <a:t>Human Resources</a:t>
            </a:r>
          </a:p>
          <a:p>
            <a:pPr algn="ctr">
              <a:lnSpc>
                <a:spcPts val="4759"/>
              </a:lnSpc>
            </a:pPr>
            <a:r>
              <a:rPr lang="en-US" sz="3399">
                <a:solidFill>
                  <a:srgbClr val="000000"/>
                </a:solidFill>
                <a:latin typeface="Arimo"/>
              </a:rPr>
              <a:t>Myself</a:t>
            </a:r>
          </a:p>
          <a:p>
            <a:pPr algn="ctr">
              <a:lnSpc>
                <a:spcPts val="4759"/>
              </a:lnSpc>
            </a:pPr>
            <a:r>
              <a:rPr lang="en-US" sz="3399">
                <a:solidFill>
                  <a:srgbClr val="000000"/>
                </a:solidFill>
                <a:latin typeface="Arimo"/>
              </a:rPr>
              <a:t>Your own mental health provider</a:t>
            </a:r>
          </a:p>
        </p:txBody>
      </p:sp>
    </p:spTree>
  </p:cSld>
  <p:clrMapOvr>
    <a:masterClrMapping/>
  </p:clrMapOvr>
</p:sld>
</file>

<file path=ppt/slides/slide27.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4270002" y="732759"/>
            <a:ext cx="9747996" cy="1094741"/>
          </a:xfrm>
          <a:prstGeom prst="rect">
            <a:avLst/>
          </a:prstGeom>
        </p:spPr>
        <p:txBody>
          <a:bodyPr anchor="t" rtlCol="false" tIns="0" lIns="0" bIns="0" rIns="0">
            <a:spAutoFit/>
          </a:bodyPr>
          <a:lstStyle/>
          <a:p>
            <a:pPr algn="l">
              <a:lnSpc>
                <a:spcPts val="8959"/>
              </a:lnSpc>
            </a:pPr>
            <a:r>
              <a:rPr lang="en-US" sz="6399">
                <a:solidFill>
                  <a:srgbClr val="000000"/>
                </a:solidFill>
                <a:latin typeface="Abril Fatface"/>
              </a:rPr>
              <a:t>Notice what you’re feeling</a:t>
            </a:r>
          </a:p>
        </p:txBody>
      </p:sp>
      <p:sp>
        <p:nvSpPr>
          <p:cNvPr name="TextBox 3" id="3"/>
          <p:cNvSpPr txBox="true"/>
          <p:nvPr/>
        </p:nvSpPr>
        <p:spPr>
          <a:xfrm rot="0">
            <a:off x="7812212" y="3600767"/>
            <a:ext cx="2663577" cy="2999740"/>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Triggered</a:t>
            </a:r>
          </a:p>
          <a:p>
            <a:pPr algn="ctr">
              <a:lnSpc>
                <a:spcPts val="4759"/>
              </a:lnSpc>
            </a:pPr>
            <a:r>
              <a:rPr lang="en-US" sz="3399">
                <a:solidFill>
                  <a:srgbClr val="000000"/>
                </a:solidFill>
                <a:latin typeface="Arimo"/>
              </a:rPr>
              <a:t>Helpless</a:t>
            </a:r>
          </a:p>
          <a:p>
            <a:pPr algn="ctr">
              <a:lnSpc>
                <a:spcPts val="4759"/>
              </a:lnSpc>
            </a:pPr>
            <a:r>
              <a:rPr lang="en-US" sz="3399">
                <a:solidFill>
                  <a:srgbClr val="000000"/>
                </a:solidFill>
                <a:latin typeface="Arimo"/>
              </a:rPr>
              <a:t>Worried</a:t>
            </a:r>
          </a:p>
          <a:p>
            <a:pPr algn="ctr">
              <a:lnSpc>
                <a:spcPts val="4759"/>
              </a:lnSpc>
            </a:pPr>
            <a:r>
              <a:rPr lang="en-US" sz="3399">
                <a:solidFill>
                  <a:srgbClr val="000000"/>
                </a:solidFill>
                <a:latin typeface="Arimo"/>
              </a:rPr>
              <a:t>Overwhelmed</a:t>
            </a:r>
          </a:p>
          <a:p>
            <a:pPr algn="ctr">
              <a:lnSpc>
                <a:spcPts val="4759"/>
              </a:lnSpc>
            </a:pPr>
            <a:r>
              <a:rPr lang="en-US" sz="3399">
                <a:solidFill>
                  <a:srgbClr val="000000"/>
                </a:solidFill>
                <a:latin typeface="Arimo"/>
              </a:rPr>
              <a:t>Judgemental</a:t>
            </a: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1899832" y="933450"/>
            <a:ext cx="15359468" cy="887095"/>
          </a:xfrm>
          <a:prstGeom prst="rect">
            <a:avLst/>
          </a:prstGeom>
        </p:spPr>
        <p:txBody>
          <a:bodyPr anchor="t" rtlCol="false" tIns="0" lIns="0" bIns="0" rIns="0">
            <a:spAutoFit/>
          </a:bodyPr>
          <a:lstStyle/>
          <a:p>
            <a:pPr algn="l">
              <a:lnSpc>
                <a:spcPts val="7279"/>
              </a:lnSpc>
            </a:pPr>
            <a:r>
              <a:rPr lang="en-US" sz="5199">
                <a:solidFill>
                  <a:srgbClr val="000000"/>
                </a:solidFill>
                <a:latin typeface="Abril Fatface"/>
              </a:rPr>
              <a:t>Notice what you’re thinking (automatic thoughts)</a:t>
            </a:r>
          </a:p>
        </p:txBody>
      </p:sp>
      <p:sp>
        <p:nvSpPr>
          <p:cNvPr name="TextBox 3" id="3"/>
          <p:cNvSpPr txBox="true"/>
          <p:nvPr/>
        </p:nvSpPr>
        <p:spPr>
          <a:xfrm rot="0">
            <a:off x="743843" y="2889535"/>
            <a:ext cx="16800314" cy="599440"/>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“I wasn’t able to help my brother with  drug addiction, I won’t be able to help this person”</a:t>
            </a:r>
          </a:p>
        </p:txBody>
      </p:sp>
      <p:sp>
        <p:nvSpPr>
          <p:cNvPr name="TextBox 4" id="4"/>
          <p:cNvSpPr txBox="true"/>
          <p:nvPr/>
        </p:nvSpPr>
        <p:spPr>
          <a:xfrm rot="0">
            <a:off x="4764212" y="4011341"/>
            <a:ext cx="8759577" cy="2999740"/>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“I am not equipped  to help this person”</a:t>
            </a:r>
          </a:p>
          <a:p>
            <a:pPr algn="ctr">
              <a:lnSpc>
                <a:spcPts val="4759"/>
              </a:lnSpc>
            </a:pPr>
          </a:p>
          <a:p>
            <a:pPr algn="ctr">
              <a:lnSpc>
                <a:spcPts val="4759"/>
              </a:lnSpc>
            </a:pPr>
            <a:r>
              <a:rPr lang="en-US" sz="3399">
                <a:solidFill>
                  <a:srgbClr val="000000"/>
                </a:solidFill>
                <a:latin typeface="Arimo"/>
              </a:rPr>
              <a:t>“They are just looking for attention”</a:t>
            </a:r>
          </a:p>
          <a:p>
            <a:pPr algn="ctr">
              <a:lnSpc>
                <a:spcPts val="4759"/>
              </a:lnSpc>
            </a:pPr>
          </a:p>
          <a:p>
            <a:pPr algn="ctr">
              <a:lnSpc>
                <a:spcPts val="4759"/>
              </a:lnSpc>
            </a:pPr>
            <a:r>
              <a:rPr lang="en-US" sz="3399">
                <a:solidFill>
                  <a:srgbClr val="000000"/>
                </a:solidFill>
                <a:latin typeface="Arimo"/>
              </a:rPr>
              <a:t>“What if something terrible happens to them?”</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947872" y="1802374"/>
            <a:ext cx="10392256" cy="8168723"/>
          </a:xfrm>
          <a:custGeom>
            <a:avLst/>
            <a:gdLst/>
            <a:ahLst/>
            <a:cxnLst/>
            <a:rect r="r" b="b" t="t" l="l"/>
            <a:pathLst>
              <a:path h="8168723" w="10392256">
                <a:moveTo>
                  <a:pt x="0" y="0"/>
                </a:moveTo>
                <a:lnTo>
                  <a:pt x="10392256" y="0"/>
                </a:lnTo>
                <a:lnTo>
                  <a:pt x="10392256" y="8168723"/>
                </a:lnTo>
                <a:lnTo>
                  <a:pt x="0" y="8168723"/>
                </a:lnTo>
                <a:lnTo>
                  <a:pt x="0" y="0"/>
                </a:lnTo>
                <a:close/>
              </a:path>
            </a:pathLst>
          </a:custGeom>
          <a:blipFill>
            <a:blip r:embed="rId2"/>
            <a:stretch>
              <a:fillRect l="0" t="0" r="0" b="0"/>
            </a:stretch>
          </a:blipFill>
        </p:spPr>
      </p:sp>
      <p:sp>
        <p:nvSpPr>
          <p:cNvPr name="TextBox 3" id="3"/>
          <p:cNvSpPr txBox="true"/>
          <p:nvPr/>
        </p:nvSpPr>
        <p:spPr>
          <a:xfrm rot="0">
            <a:off x="2703104" y="165100"/>
            <a:ext cx="12881793" cy="863600"/>
          </a:xfrm>
          <a:prstGeom prst="rect">
            <a:avLst/>
          </a:prstGeom>
        </p:spPr>
        <p:txBody>
          <a:bodyPr anchor="t" rtlCol="false" tIns="0" lIns="0" bIns="0" rIns="0">
            <a:spAutoFit/>
          </a:bodyPr>
          <a:lstStyle/>
          <a:p>
            <a:pPr algn="l">
              <a:lnSpc>
                <a:spcPts val="7000"/>
              </a:lnSpc>
            </a:pPr>
            <a:r>
              <a:rPr lang="en-US" sz="5000">
                <a:solidFill>
                  <a:srgbClr val="000000"/>
                </a:solidFill>
                <a:latin typeface="Abril Fatface"/>
              </a:rPr>
              <a:t>Reframe automatic thoughts based on facts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1028700" y="2458355"/>
            <a:ext cx="7244701" cy="5370290"/>
            <a:chOff x="0" y="0"/>
            <a:chExt cx="9659602" cy="7160387"/>
          </a:xfrm>
        </p:grpSpPr>
        <p:pic>
          <p:nvPicPr>
            <p:cNvPr name="Picture 3" id="3"/>
            <p:cNvPicPr>
              <a:picLocks noChangeAspect="true"/>
            </p:cNvPicPr>
            <p:nvPr/>
          </p:nvPicPr>
          <p:blipFill>
            <a:blip r:embed="rId2"/>
            <a:srcRect l="0" t="25290" r="0" b="25290"/>
            <a:stretch>
              <a:fillRect/>
            </a:stretch>
          </p:blipFill>
          <p:spPr>
            <a:xfrm flipH="false" flipV="false">
              <a:off x="0" y="0"/>
              <a:ext cx="9659602" cy="7160387"/>
            </a:xfrm>
            <a:prstGeom prst="rect">
              <a:avLst/>
            </a:prstGeom>
          </p:spPr>
        </p:pic>
      </p:grpSp>
      <p:sp>
        <p:nvSpPr>
          <p:cNvPr name="TextBox 4" id="4"/>
          <p:cNvSpPr txBox="true"/>
          <p:nvPr/>
        </p:nvSpPr>
        <p:spPr>
          <a:xfrm rot="0">
            <a:off x="9609174" y="2699222"/>
            <a:ext cx="7650126" cy="1651635"/>
          </a:xfrm>
          <a:prstGeom prst="rect">
            <a:avLst/>
          </a:prstGeom>
        </p:spPr>
        <p:txBody>
          <a:bodyPr anchor="t" rtlCol="false" tIns="0" lIns="0" bIns="0" rIns="0">
            <a:spAutoFit/>
          </a:bodyPr>
          <a:lstStyle/>
          <a:p>
            <a:pPr algn="l">
              <a:lnSpc>
                <a:spcPts val="13439"/>
              </a:lnSpc>
            </a:pPr>
            <a:r>
              <a:rPr lang="en-US" sz="9600">
                <a:solidFill>
                  <a:srgbClr val="000000"/>
                </a:solidFill>
                <a:latin typeface="Abril Fatface"/>
              </a:rPr>
              <a:t>Disclaimer</a:t>
            </a:r>
          </a:p>
        </p:txBody>
      </p:sp>
      <p:sp>
        <p:nvSpPr>
          <p:cNvPr name="TextBox 5" id="5"/>
          <p:cNvSpPr txBox="true"/>
          <p:nvPr/>
        </p:nvSpPr>
        <p:spPr>
          <a:xfrm rot="0">
            <a:off x="9609174" y="4566015"/>
            <a:ext cx="7171658" cy="3262630"/>
          </a:xfrm>
          <a:prstGeom prst="rect">
            <a:avLst/>
          </a:prstGeom>
        </p:spPr>
        <p:txBody>
          <a:bodyPr anchor="t" rtlCol="false" tIns="0" lIns="0" bIns="0" rIns="0">
            <a:spAutoFit/>
          </a:bodyPr>
          <a:lstStyle/>
          <a:p>
            <a:pPr algn="l">
              <a:lnSpc>
                <a:spcPts val="4399"/>
              </a:lnSpc>
            </a:pPr>
            <a:r>
              <a:rPr lang="en-US" sz="2199">
                <a:solidFill>
                  <a:srgbClr val="000000"/>
                </a:solidFill>
                <a:latin typeface="Roboto"/>
              </a:rPr>
              <a:t>This presentation is for the purpose of broad overview of a skill to address unhelpful thought patterns. This is not a replacement for therapy, medication or mental health treatment of any kind. If you need help finding resources, please reach out to me following this presentation. </a:t>
            </a:r>
          </a:p>
          <a:p>
            <a:pPr algn="l">
              <a:lnSpc>
                <a:spcPts val="4400"/>
              </a:lnSpc>
            </a:pPr>
          </a:p>
        </p:txBody>
      </p:sp>
    </p:spTree>
  </p:cSld>
  <p:clrMapOvr>
    <a:masterClrMapping/>
  </p:clrMapOvr>
</p:sld>
</file>

<file path=ppt/slides/slide30.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2703104" y="165100"/>
            <a:ext cx="12881793" cy="863600"/>
          </a:xfrm>
          <a:prstGeom prst="rect">
            <a:avLst/>
          </a:prstGeom>
        </p:spPr>
        <p:txBody>
          <a:bodyPr anchor="t" rtlCol="false" tIns="0" lIns="0" bIns="0" rIns="0">
            <a:spAutoFit/>
          </a:bodyPr>
          <a:lstStyle/>
          <a:p>
            <a:pPr algn="l">
              <a:lnSpc>
                <a:spcPts val="7000"/>
              </a:lnSpc>
            </a:pPr>
            <a:r>
              <a:rPr lang="en-US" sz="5000">
                <a:solidFill>
                  <a:srgbClr val="000000"/>
                </a:solidFill>
                <a:latin typeface="Abril Fatface"/>
              </a:rPr>
              <a:t>Reframe automatic thoughts based on facts</a:t>
            </a:r>
          </a:p>
        </p:txBody>
      </p:sp>
      <p:sp>
        <p:nvSpPr>
          <p:cNvPr name="TextBox 3" id="3"/>
          <p:cNvSpPr txBox="true"/>
          <p:nvPr/>
        </p:nvSpPr>
        <p:spPr>
          <a:xfrm rot="0">
            <a:off x="394353" y="1674642"/>
            <a:ext cx="17456477" cy="1128395"/>
          </a:xfrm>
          <a:prstGeom prst="rect">
            <a:avLst/>
          </a:prstGeom>
        </p:spPr>
        <p:txBody>
          <a:bodyPr anchor="t" rtlCol="false" tIns="0" lIns="0" bIns="0" rIns="0">
            <a:spAutoFit/>
          </a:bodyPr>
          <a:lstStyle/>
          <a:p>
            <a:pPr algn="ctr">
              <a:lnSpc>
                <a:spcPts val="4480"/>
              </a:lnSpc>
            </a:pPr>
            <a:r>
              <a:rPr lang="en-US" sz="3200">
                <a:solidFill>
                  <a:srgbClr val="000000"/>
                </a:solidFill>
                <a:latin typeface="Arimo"/>
              </a:rPr>
              <a:t>“I wasn’t able to help my brother with  drug addiction, I won’t be able to help this person” </a:t>
            </a:r>
            <a:r>
              <a:rPr lang="en-US" sz="3200">
                <a:solidFill>
                  <a:srgbClr val="000000"/>
                </a:solidFill>
                <a:latin typeface="Arimo Bold"/>
              </a:rPr>
              <a:t>--&gt; </a:t>
            </a:r>
          </a:p>
          <a:p>
            <a:pPr algn="ctr">
              <a:lnSpc>
                <a:spcPts val="4480"/>
              </a:lnSpc>
            </a:pPr>
            <a:r>
              <a:rPr lang="en-US" sz="3200">
                <a:solidFill>
                  <a:srgbClr val="000000"/>
                </a:solidFill>
                <a:latin typeface="Arimo"/>
              </a:rPr>
              <a:t>“It’s a good thing they brought this to my attention, let me focus on what I can control here.”</a:t>
            </a:r>
          </a:p>
        </p:txBody>
      </p:sp>
      <p:sp>
        <p:nvSpPr>
          <p:cNvPr name="TextBox 4" id="4"/>
          <p:cNvSpPr txBox="true"/>
          <p:nvPr/>
        </p:nvSpPr>
        <p:spPr>
          <a:xfrm rot="0">
            <a:off x="394353" y="4544671"/>
            <a:ext cx="17893647" cy="4463415"/>
          </a:xfrm>
          <a:prstGeom prst="rect">
            <a:avLst/>
          </a:prstGeom>
        </p:spPr>
        <p:txBody>
          <a:bodyPr anchor="t" rtlCol="false" tIns="0" lIns="0" bIns="0" rIns="0">
            <a:spAutoFit/>
          </a:bodyPr>
          <a:lstStyle/>
          <a:p>
            <a:pPr algn="ctr">
              <a:lnSpc>
                <a:spcPts val="4480"/>
              </a:lnSpc>
            </a:pPr>
            <a:r>
              <a:rPr lang="en-US" sz="3200">
                <a:solidFill>
                  <a:srgbClr val="000000"/>
                </a:solidFill>
                <a:latin typeface="Arimo"/>
              </a:rPr>
              <a:t>“I am not equipped  to help this person” </a:t>
            </a:r>
            <a:r>
              <a:rPr lang="en-US" sz="3200">
                <a:solidFill>
                  <a:srgbClr val="000000"/>
                </a:solidFill>
                <a:latin typeface="Arimo Bold"/>
              </a:rPr>
              <a:t>--&gt;</a:t>
            </a:r>
            <a:r>
              <a:rPr lang="en-US" sz="3200">
                <a:solidFill>
                  <a:srgbClr val="000000"/>
                </a:solidFill>
                <a:latin typeface="Arimo"/>
              </a:rPr>
              <a:t> “I’m not a mental health professional but I do know the direction to point this person”</a:t>
            </a:r>
          </a:p>
          <a:p>
            <a:pPr algn="ctr">
              <a:lnSpc>
                <a:spcPts val="4480"/>
              </a:lnSpc>
            </a:pPr>
          </a:p>
          <a:p>
            <a:pPr algn="ctr">
              <a:lnSpc>
                <a:spcPts val="4480"/>
              </a:lnSpc>
            </a:pPr>
            <a:r>
              <a:rPr lang="en-US" sz="3200">
                <a:solidFill>
                  <a:srgbClr val="000000"/>
                </a:solidFill>
                <a:latin typeface="Arimo"/>
              </a:rPr>
              <a:t>“They are just looking for attention”</a:t>
            </a:r>
            <a:r>
              <a:rPr lang="en-US" sz="3200">
                <a:solidFill>
                  <a:srgbClr val="000000"/>
                </a:solidFill>
                <a:latin typeface="Arimo Bold"/>
              </a:rPr>
              <a:t> --&gt;</a:t>
            </a:r>
            <a:r>
              <a:rPr lang="en-US" sz="3200">
                <a:solidFill>
                  <a:srgbClr val="000000"/>
                </a:solidFill>
                <a:latin typeface="Arimo"/>
              </a:rPr>
              <a:t> “I can actively listen and show this person I support them and care about their issue even if I don’t understand it.“</a:t>
            </a:r>
          </a:p>
          <a:p>
            <a:pPr algn="ctr">
              <a:lnSpc>
                <a:spcPts val="4480"/>
              </a:lnSpc>
            </a:pPr>
          </a:p>
          <a:p>
            <a:pPr algn="ctr">
              <a:lnSpc>
                <a:spcPts val="4340"/>
              </a:lnSpc>
            </a:pPr>
            <a:r>
              <a:rPr lang="en-US" sz="3100">
                <a:solidFill>
                  <a:srgbClr val="000000"/>
                </a:solidFill>
                <a:latin typeface="Arimo"/>
              </a:rPr>
              <a:t>“What if something terrible happens to them?” </a:t>
            </a:r>
            <a:r>
              <a:rPr lang="en-US" sz="3100">
                <a:solidFill>
                  <a:srgbClr val="000000"/>
                </a:solidFill>
                <a:latin typeface="Arimo Bold"/>
              </a:rPr>
              <a:t>--&gt;</a:t>
            </a:r>
            <a:r>
              <a:rPr lang="en-US" sz="3100">
                <a:solidFill>
                  <a:srgbClr val="000000"/>
                </a:solidFill>
                <a:latin typeface="Arimo"/>
              </a:rPr>
              <a:t> “I cannot control every decision someone makes but I can control offering them support and resources to the best of my ability”</a:t>
            </a:r>
          </a:p>
        </p:txBody>
      </p:sp>
    </p:spTree>
  </p:cSld>
  <p:clrMapOvr>
    <a:masterClrMapping/>
  </p:clrMapOvr>
</p:sld>
</file>

<file path=ppt/slides/slide31.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3768172" y="444182"/>
            <a:ext cx="10751657" cy="1045211"/>
          </a:xfrm>
          <a:prstGeom prst="rect">
            <a:avLst/>
          </a:prstGeom>
        </p:spPr>
        <p:txBody>
          <a:bodyPr anchor="t" rtlCol="false" tIns="0" lIns="0" bIns="0" rIns="0">
            <a:spAutoFit/>
          </a:bodyPr>
          <a:lstStyle/>
          <a:p>
            <a:pPr algn="l">
              <a:lnSpc>
                <a:spcPts val="8539"/>
              </a:lnSpc>
            </a:pPr>
            <a:r>
              <a:rPr lang="en-US" sz="6099">
                <a:solidFill>
                  <a:srgbClr val="000000"/>
                </a:solidFill>
                <a:latin typeface="Abril Fatface"/>
              </a:rPr>
              <a:t>Review + Follow Up Questions</a:t>
            </a:r>
          </a:p>
        </p:txBody>
      </p:sp>
      <p:sp>
        <p:nvSpPr>
          <p:cNvPr name="TextBox 3" id="3"/>
          <p:cNvSpPr txBox="true"/>
          <p:nvPr/>
        </p:nvSpPr>
        <p:spPr>
          <a:xfrm rot="0">
            <a:off x="393688" y="3440921"/>
            <a:ext cx="17500625" cy="4660265"/>
          </a:xfrm>
          <a:prstGeom prst="rect">
            <a:avLst/>
          </a:prstGeom>
        </p:spPr>
        <p:txBody>
          <a:bodyPr anchor="t" rtlCol="false" tIns="0" lIns="0" bIns="0" rIns="0">
            <a:spAutoFit/>
          </a:bodyPr>
          <a:lstStyle/>
          <a:p>
            <a:pPr algn="ctr">
              <a:lnSpc>
                <a:spcPts val="6160"/>
              </a:lnSpc>
            </a:pPr>
            <a:r>
              <a:rPr lang="en-US" sz="4400">
                <a:solidFill>
                  <a:srgbClr val="000000"/>
                </a:solidFill>
                <a:latin typeface="Abril Fatface"/>
              </a:rPr>
              <a:t>Taking Care of Yourself While Managing Others</a:t>
            </a:r>
          </a:p>
          <a:p>
            <a:pPr algn="ctr">
              <a:lnSpc>
                <a:spcPts val="6160"/>
              </a:lnSpc>
            </a:pPr>
          </a:p>
          <a:p>
            <a:pPr algn="ctr">
              <a:lnSpc>
                <a:spcPts val="6160"/>
              </a:lnSpc>
            </a:pPr>
            <a:r>
              <a:rPr lang="en-US" sz="4400">
                <a:solidFill>
                  <a:srgbClr val="000000"/>
                </a:solidFill>
                <a:latin typeface="Abril Fatface"/>
              </a:rPr>
              <a:t>Effective Communication Skills for Difficult Situations</a:t>
            </a:r>
          </a:p>
          <a:p>
            <a:pPr algn="ctr">
              <a:lnSpc>
                <a:spcPts val="6160"/>
              </a:lnSpc>
            </a:pPr>
          </a:p>
          <a:p>
            <a:pPr algn="ctr">
              <a:lnSpc>
                <a:spcPts val="6160"/>
              </a:lnSpc>
            </a:pPr>
            <a:r>
              <a:rPr lang="en-US" sz="4400">
                <a:solidFill>
                  <a:srgbClr val="000000"/>
                </a:solidFill>
                <a:latin typeface="Abril Fatface"/>
              </a:rPr>
              <a:t>Spotting Concerning Behaviors and Learning to Support Your Team </a:t>
            </a:r>
          </a:p>
          <a:p>
            <a:pPr algn="ctr">
              <a:lnSpc>
                <a:spcPts val="6160"/>
              </a:lnSpc>
            </a:pP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1324926" y="2589917"/>
            <a:ext cx="15638148" cy="2710180"/>
          </a:xfrm>
          <a:prstGeom prst="rect">
            <a:avLst/>
          </a:prstGeom>
        </p:spPr>
        <p:txBody>
          <a:bodyPr anchor="t" rtlCol="false" tIns="0" lIns="0" bIns="0" rIns="0">
            <a:spAutoFit/>
          </a:bodyPr>
          <a:lstStyle/>
          <a:p>
            <a:pPr algn="l">
              <a:lnSpc>
                <a:spcPts val="4399"/>
              </a:lnSpc>
            </a:pPr>
            <a:r>
              <a:rPr lang="en-US" sz="2199">
                <a:solidFill>
                  <a:srgbClr val="000000"/>
                </a:solidFill>
                <a:latin typeface="Roboto"/>
              </a:rPr>
              <a:t>Therapists in your area can be found on www.psychologytoday.com</a:t>
            </a:r>
          </a:p>
          <a:p>
            <a:pPr algn="l">
              <a:lnSpc>
                <a:spcPts val="4399"/>
              </a:lnSpc>
            </a:pPr>
          </a:p>
          <a:p>
            <a:pPr algn="l">
              <a:lnSpc>
                <a:spcPts val="4399"/>
              </a:lnSpc>
            </a:pPr>
            <a:r>
              <a:rPr lang="en-US" sz="2199">
                <a:solidFill>
                  <a:srgbClr val="000000"/>
                </a:solidFill>
                <a:latin typeface="Roboto"/>
              </a:rPr>
              <a:t>I am happy to provide referrals if you are looking for something specific in a therapist. Please don’t hesitate to reach out to me. </a:t>
            </a:r>
          </a:p>
          <a:p>
            <a:pPr algn="l">
              <a:lnSpc>
                <a:spcPts val="4400"/>
              </a:lnSpc>
            </a:pPr>
          </a:p>
        </p:txBody>
      </p:sp>
      <p:grpSp>
        <p:nvGrpSpPr>
          <p:cNvPr name="Group 3" id="3"/>
          <p:cNvGrpSpPr/>
          <p:nvPr/>
        </p:nvGrpSpPr>
        <p:grpSpPr>
          <a:xfrm rot="0">
            <a:off x="12170735" y="5837312"/>
            <a:ext cx="5088565" cy="3420988"/>
            <a:chOff x="0" y="0"/>
            <a:chExt cx="6784753" cy="4561317"/>
          </a:xfrm>
        </p:grpSpPr>
        <p:pic>
          <p:nvPicPr>
            <p:cNvPr name="Picture 4" id="4"/>
            <p:cNvPicPr>
              <a:picLocks noChangeAspect="true"/>
            </p:cNvPicPr>
            <p:nvPr/>
          </p:nvPicPr>
          <p:blipFill>
            <a:blip r:embed="rId2"/>
            <a:srcRect l="0" t="55180" r="0" b="0"/>
            <a:stretch>
              <a:fillRect/>
            </a:stretch>
          </p:blipFill>
          <p:spPr>
            <a:xfrm flipH="false" flipV="false">
              <a:off x="0" y="0"/>
              <a:ext cx="6784753" cy="4561317"/>
            </a:xfrm>
            <a:prstGeom prst="rect">
              <a:avLst/>
            </a:prstGeom>
          </p:spPr>
        </p:pic>
      </p:grpSp>
      <p:grpSp>
        <p:nvGrpSpPr>
          <p:cNvPr name="Group 5" id="5"/>
          <p:cNvGrpSpPr/>
          <p:nvPr/>
        </p:nvGrpSpPr>
        <p:grpSpPr>
          <a:xfrm rot="0">
            <a:off x="1054678" y="5837312"/>
            <a:ext cx="10726036" cy="3420988"/>
            <a:chOff x="0" y="0"/>
            <a:chExt cx="14301381" cy="4561317"/>
          </a:xfrm>
        </p:grpSpPr>
        <p:pic>
          <p:nvPicPr>
            <p:cNvPr name="Picture 6" id="6"/>
            <p:cNvPicPr>
              <a:picLocks noChangeAspect="true"/>
            </p:cNvPicPr>
            <p:nvPr/>
          </p:nvPicPr>
          <p:blipFill>
            <a:blip r:embed="rId3"/>
            <a:srcRect l="0" t="24791" r="0" b="53945"/>
            <a:stretch>
              <a:fillRect/>
            </a:stretch>
          </p:blipFill>
          <p:spPr>
            <a:xfrm flipH="false" flipV="false">
              <a:off x="0" y="0"/>
              <a:ext cx="14301381" cy="4561317"/>
            </a:xfrm>
            <a:prstGeom prst="rect">
              <a:avLst/>
            </a:prstGeom>
          </p:spPr>
        </p:pic>
      </p:grpSp>
      <p:sp>
        <p:nvSpPr>
          <p:cNvPr name="TextBox 7" id="7"/>
          <p:cNvSpPr txBox="true"/>
          <p:nvPr/>
        </p:nvSpPr>
        <p:spPr>
          <a:xfrm rot="0">
            <a:off x="1295222" y="474727"/>
            <a:ext cx="13667142" cy="1749425"/>
          </a:xfrm>
          <a:prstGeom prst="rect">
            <a:avLst/>
          </a:prstGeom>
        </p:spPr>
        <p:txBody>
          <a:bodyPr anchor="t" rtlCol="false" tIns="0" lIns="0" bIns="0" rIns="0">
            <a:spAutoFit/>
          </a:bodyPr>
          <a:lstStyle/>
          <a:p>
            <a:pPr algn="l">
              <a:lnSpc>
                <a:spcPts val="7000"/>
              </a:lnSpc>
            </a:pPr>
            <a:r>
              <a:rPr lang="en-US" sz="5000">
                <a:solidFill>
                  <a:srgbClr val="000000"/>
                </a:solidFill>
                <a:latin typeface="Abril Fatface"/>
              </a:rPr>
              <a:t>These tools are best used when guided by a therapist.</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9903811" y="3205620"/>
            <a:ext cx="7355489" cy="6221091"/>
            <a:chOff x="0" y="0"/>
            <a:chExt cx="9807318" cy="8294788"/>
          </a:xfrm>
        </p:grpSpPr>
        <p:pic>
          <p:nvPicPr>
            <p:cNvPr name="Picture 3" id="3"/>
            <p:cNvPicPr>
              <a:picLocks noChangeAspect="true"/>
            </p:cNvPicPr>
            <p:nvPr/>
          </p:nvPicPr>
          <p:blipFill>
            <a:blip r:embed="rId2"/>
            <a:srcRect l="0" t="27304" r="0" b="16310"/>
            <a:stretch>
              <a:fillRect/>
            </a:stretch>
          </p:blipFill>
          <p:spPr>
            <a:xfrm flipH="false" flipV="false">
              <a:off x="0" y="0"/>
              <a:ext cx="9807318" cy="8294788"/>
            </a:xfrm>
            <a:prstGeom prst="rect">
              <a:avLst/>
            </a:prstGeom>
          </p:spPr>
        </p:pic>
      </p:grpSp>
      <p:sp>
        <p:nvSpPr>
          <p:cNvPr name="Freeform 4" id="4"/>
          <p:cNvSpPr/>
          <p:nvPr/>
        </p:nvSpPr>
        <p:spPr>
          <a:xfrm flipH="false" flipV="false" rot="0">
            <a:off x="15336326" y="0"/>
            <a:ext cx="2951674" cy="2951674"/>
          </a:xfrm>
          <a:custGeom>
            <a:avLst/>
            <a:gdLst/>
            <a:ahLst/>
            <a:cxnLst/>
            <a:rect r="r" b="b" t="t" l="l"/>
            <a:pathLst>
              <a:path h="2951674" w="2951674">
                <a:moveTo>
                  <a:pt x="0" y="0"/>
                </a:moveTo>
                <a:lnTo>
                  <a:pt x="2951674" y="0"/>
                </a:lnTo>
                <a:lnTo>
                  <a:pt x="2951674" y="2951674"/>
                </a:lnTo>
                <a:lnTo>
                  <a:pt x="0" y="2951674"/>
                </a:lnTo>
                <a:lnTo>
                  <a:pt x="0" y="0"/>
                </a:lnTo>
                <a:close/>
              </a:path>
            </a:pathLst>
          </a:custGeom>
          <a:blipFill>
            <a:blip r:embed="rId3"/>
            <a:stretch>
              <a:fillRect l="0" t="0" r="0" b="0"/>
            </a:stretch>
          </a:blipFill>
        </p:spPr>
      </p:sp>
      <p:sp>
        <p:nvSpPr>
          <p:cNvPr name="TextBox 5" id="5"/>
          <p:cNvSpPr txBox="true"/>
          <p:nvPr/>
        </p:nvSpPr>
        <p:spPr>
          <a:xfrm rot="0">
            <a:off x="861176" y="-455420"/>
            <a:ext cx="5232547" cy="3300220"/>
          </a:xfrm>
          <a:prstGeom prst="rect">
            <a:avLst/>
          </a:prstGeom>
        </p:spPr>
        <p:txBody>
          <a:bodyPr anchor="t" rtlCol="false" tIns="0" lIns="0" bIns="0" rIns="0">
            <a:spAutoFit/>
          </a:bodyPr>
          <a:lstStyle/>
          <a:p>
            <a:pPr algn="l">
              <a:lnSpc>
                <a:spcPts val="27037"/>
              </a:lnSpc>
            </a:pPr>
            <a:r>
              <a:rPr lang="en-US" sz="19312">
                <a:solidFill>
                  <a:srgbClr val="000000"/>
                </a:solidFill>
                <a:latin typeface="Abril Fatface"/>
              </a:rPr>
              <a:t>Q+A</a:t>
            </a:r>
          </a:p>
        </p:txBody>
      </p:sp>
      <p:sp>
        <p:nvSpPr>
          <p:cNvPr name="TextBox 6" id="6"/>
          <p:cNvSpPr txBox="true"/>
          <p:nvPr/>
        </p:nvSpPr>
        <p:spPr>
          <a:xfrm rot="0">
            <a:off x="1028700" y="3168745"/>
            <a:ext cx="8304987" cy="3961132"/>
          </a:xfrm>
          <a:prstGeom prst="rect">
            <a:avLst/>
          </a:prstGeom>
        </p:spPr>
        <p:txBody>
          <a:bodyPr anchor="t" rtlCol="false" tIns="0" lIns="0" bIns="0" rIns="0">
            <a:spAutoFit/>
          </a:bodyPr>
          <a:lstStyle/>
          <a:p>
            <a:pPr algn="l">
              <a:lnSpc>
                <a:spcPts val="6399"/>
              </a:lnSpc>
            </a:pPr>
            <a:r>
              <a:rPr lang="en-US" sz="3199">
                <a:solidFill>
                  <a:srgbClr val="000000"/>
                </a:solidFill>
                <a:latin typeface="Abril Fatface"/>
              </a:rPr>
              <a:t>stefanie@arisecounselingandtherapy.com</a:t>
            </a:r>
          </a:p>
          <a:p>
            <a:pPr algn="l">
              <a:lnSpc>
                <a:spcPts val="6399"/>
              </a:lnSpc>
            </a:pPr>
            <a:r>
              <a:rPr lang="en-US" sz="3199">
                <a:solidFill>
                  <a:srgbClr val="000000"/>
                </a:solidFill>
                <a:latin typeface="Abril Fatface"/>
              </a:rPr>
              <a:t>910-408-2302</a:t>
            </a:r>
          </a:p>
          <a:p>
            <a:pPr algn="l">
              <a:lnSpc>
                <a:spcPts val="6399"/>
              </a:lnSpc>
            </a:pPr>
            <a:r>
              <a:rPr lang="en-US" sz="3199">
                <a:solidFill>
                  <a:srgbClr val="000000"/>
                </a:solidFill>
                <a:latin typeface="Abril Fatface"/>
              </a:rPr>
              <a:t>www.arisecounselingandtherapy.com</a:t>
            </a:r>
          </a:p>
          <a:p>
            <a:pPr algn="l">
              <a:lnSpc>
                <a:spcPts val="6399"/>
              </a:lnSpc>
            </a:pPr>
            <a:r>
              <a:rPr lang="en-US" sz="3199">
                <a:solidFill>
                  <a:srgbClr val="000000"/>
                </a:solidFill>
                <a:latin typeface="Abril Fatface"/>
              </a:rPr>
              <a:t>@arisewilmington</a:t>
            </a:r>
          </a:p>
          <a:p>
            <a:pPr algn="l">
              <a:lnSpc>
                <a:spcPts val="6399"/>
              </a:lnSpc>
            </a:pPr>
          </a:p>
        </p:txBody>
      </p:sp>
      <p:sp>
        <p:nvSpPr>
          <p:cNvPr name="TextBox 7" id="7"/>
          <p:cNvSpPr txBox="true"/>
          <p:nvPr/>
        </p:nvSpPr>
        <p:spPr>
          <a:xfrm rot="0">
            <a:off x="861176" y="8431213"/>
            <a:ext cx="18328486" cy="1482725"/>
          </a:xfrm>
          <a:prstGeom prst="rect">
            <a:avLst/>
          </a:prstGeom>
        </p:spPr>
        <p:txBody>
          <a:bodyPr anchor="t" rtlCol="false" tIns="0" lIns="0" bIns="0" rIns="0">
            <a:spAutoFit/>
          </a:bodyPr>
          <a:lstStyle/>
          <a:p>
            <a:pPr algn="l">
              <a:lnSpc>
                <a:spcPts val="4000"/>
              </a:lnSpc>
            </a:pPr>
            <a:r>
              <a:rPr lang="en-US" sz="2000">
                <a:solidFill>
                  <a:srgbClr val="000000"/>
                </a:solidFill>
                <a:latin typeface="Roboto"/>
              </a:rPr>
              <a:t>credits</a:t>
            </a:r>
          </a:p>
          <a:p>
            <a:pPr algn="l">
              <a:lnSpc>
                <a:spcPts val="4000"/>
              </a:lnSpc>
            </a:pPr>
            <a:r>
              <a:rPr lang="en-US" sz="2000">
                <a:solidFill>
                  <a:srgbClr val="000000"/>
                </a:solidFill>
                <a:latin typeface="Roboto"/>
              </a:rPr>
              <a:t>https://www.mindmypeelings.com/blog/cognitive-distortions</a:t>
            </a:r>
          </a:p>
          <a:p>
            <a:pPr algn="l">
              <a:lnSpc>
                <a:spcPts val="4000"/>
              </a:lnSpc>
            </a:pPr>
            <a:r>
              <a:rPr lang="en-US" sz="2000">
                <a:solidFill>
                  <a:srgbClr val="000000"/>
                </a:solidFill>
                <a:latin typeface="Roboto"/>
              </a:rPr>
              <a:t> https://www.therapistaid.com/therapy-worksheets/cbt/none </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4420361" y="658852"/>
            <a:ext cx="8835255" cy="1335405"/>
          </a:xfrm>
          <a:prstGeom prst="rect">
            <a:avLst/>
          </a:prstGeom>
        </p:spPr>
        <p:txBody>
          <a:bodyPr anchor="t" rtlCol="false" tIns="0" lIns="0" bIns="0" rIns="0">
            <a:spAutoFit/>
          </a:bodyPr>
          <a:lstStyle/>
          <a:p>
            <a:pPr algn="l">
              <a:lnSpc>
                <a:spcPts val="10919"/>
              </a:lnSpc>
            </a:pPr>
            <a:r>
              <a:rPr lang="en-US" sz="7800">
                <a:solidFill>
                  <a:srgbClr val="000000"/>
                </a:solidFill>
                <a:latin typeface="Abril Fatface"/>
              </a:rPr>
              <a:t>why talk about this</a:t>
            </a:r>
          </a:p>
        </p:txBody>
      </p:sp>
      <p:sp>
        <p:nvSpPr>
          <p:cNvPr name="TextBox 3" id="3"/>
          <p:cNvSpPr txBox="true"/>
          <p:nvPr/>
        </p:nvSpPr>
        <p:spPr>
          <a:xfrm rot="0">
            <a:off x="3350568" y="4652327"/>
            <a:ext cx="11586865" cy="625474"/>
          </a:xfrm>
          <a:prstGeom prst="rect">
            <a:avLst/>
          </a:prstGeom>
        </p:spPr>
        <p:txBody>
          <a:bodyPr anchor="t" rtlCol="false" tIns="0" lIns="0" bIns="0" rIns="0">
            <a:spAutoFit/>
          </a:bodyPr>
          <a:lstStyle/>
          <a:p>
            <a:pPr algn="ctr">
              <a:lnSpc>
                <a:spcPts val="4900"/>
              </a:lnSpc>
            </a:pPr>
            <a:r>
              <a:rPr lang="en-US" sz="3500">
                <a:solidFill>
                  <a:srgbClr val="000000"/>
                </a:solidFill>
                <a:latin typeface="Arimo"/>
              </a:rPr>
              <a:t>for the </a:t>
            </a:r>
            <a:r>
              <a:rPr lang="en-US" sz="3500">
                <a:solidFill>
                  <a:srgbClr val="000000"/>
                </a:solidFill>
                <a:latin typeface="Arimo Bold"/>
              </a:rPr>
              <a:t>wellbeing </a:t>
            </a:r>
            <a:r>
              <a:rPr lang="en-US" sz="3500">
                <a:solidFill>
                  <a:srgbClr val="000000"/>
                </a:solidFill>
                <a:latin typeface="Arimo"/>
              </a:rPr>
              <a:t>of yourself, your team and that employee</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2787905" y="838200"/>
            <a:ext cx="13499415" cy="1651635"/>
          </a:xfrm>
          <a:prstGeom prst="rect">
            <a:avLst/>
          </a:prstGeom>
        </p:spPr>
        <p:txBody>
          <a:bodyPr anchor="t" rtlCol="false" tIns="0" lIns="0" bIns="0" rIns="0">
            <a:spAutoFit/>
          </a:bodyPr>
          <a:lstStyle/>
          <a:p>
            <a:pPr algn="l">
              <a:lnSpc>
                <a:spcPts val="13439"/>
              </a:lnSpc>
            </a:pPr>
            <a:r>
              <a:rPr lang="en-US" sz="9600">
                <a:solidFill>
                  <a:srgbClr val="000000"/>
                </a:solidFill>
                <a:latin typeface="Abril Fatface"/>
              </a:rPr>
              <a:t>building self-awareness</a:t>
            </a:r>
          </a:p>
        </p:txBody>
      </p:sp>
      <p:sp>
        <p:nvSpPr>
          <p:cNvPr name="TextBox 3" id="3"/>
          <p:cNvSpPr txBox="true"/>
          <p:nvPr/>
        </p:nvSpPr>
        <p:spPr>
          <a:xfrm rot="0">
            <a:off x="5580385" y="4800917"/>
            <a:ext cx="7127230" cy="1799590"/>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know your biases and </a:t>
            </a:r>
            <a:r>
              <a:rPr lang="en-US" sz="3399">
                <a:solidFill>
                  <a:srgbClr val="000000"/>
                </a:solidFill>
                <a:latin typeface="Arimo Bold"/>
              </a:rPr>
              <a:t>do work there</a:t>
            </a:r>
          </a:p>
          <a:p>
            <a:pPr algn="ctr">
              <a:lnSpc>
                <a:spcPts val="4759"/>
              </a:lnSpc>
            </a:pPr>
            <a:r>
              <a:rPr lang="en-US" sz="3399">
                <a:solidFill>
                  <a:srgbClr val="000000"/>
                </a:solidFill>
                <a:latin typeface="Arimo Italics"/>
              </a:rPr>
              <a:t>educate</a:t>
            </a:r>
            <a:r>
              <a:rPr lang="en-US" sz="3399">
                <a:solidFill>
                  <a:srgbClr val="000000"/>
                </a:solidFill>
                <a:latin typeface="Arimo"/>
              </a:rPr>
              <a:t> yourself (aware, not expert)</a:t>
            </a:r>
          </a:p>
          <a:p>
            <a:pPr algn="ctr">
              <a:lnSpc>
                <a:spcPts val="4759"/>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3278195" y="1570892"/>
            <a:ext cx="11731610" cy="1335405"/>
          </a:xfrm>
          <a:prstGeom prst="rect">
            <a:avLst/>
          </a:prstGeom>
        </p:spPr>
        <p:txBody>
          <a:bodyPr anchor="t" rtlCol="false" tIns="0" lIns="0" bIns="0" rIns="0">
            <a:spAutoFit/>
          </a:bodyPr>
          <a:lstStyle/>
          <a:p>
            <a:pPr algn="l">
              <a:lnSpc>
                <a:spcPts val="10919"/>
              </a:lnSpc>
            </a:pPr>
            <a:r>
              <a:rPr lang="en-US" sz="7800">
                <a:solidFill>
                  <a:srgbClr val="000000"/>
                </a:solidFill>
                <a:latin typeface="Abril Fatface"/>
              </a:rPr>
              <a:t>what you might be seeing</a:t>
            </a:r>
          </a:p>
        </p:txBody>
      </p:sp>
      <p:sp>
        <p:nvSpPr>
          <p:cNvPr name="TextBox 3" id="3"/>
          <p:cNvSpPr txBox="true"/>
          <p:nvPr/>
        </p:nvSpPr>
        <p:spPr>
          <a:xfrm rot="0">
            <a:off x="2815316" y="4200842"/>
            <a:ext cx="12657369" cy="1799590"/>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most commonly: anxiety, burnout, chronic stress and depression</a:t>
            </a:r>
          </a:p>
          <a:p>
            <a:pPr algn="ctr">
              <a:lnSpc>
                <a:spcPts val="4759"/>
              </a:lnSpc>
            </a:pPr>
            <a:r>
              <a:rPr lang="en-US" sz="3399">
                <a:solidFill>
                  <a:srgbClr val="000000"/>
                </a:solidFill>
                <a:latin typeface="Arimo"/>
              </a:rPr>
              <a:t>others: substance abuse, suicidal ideation, eating disorders, psychotic disorders etc. </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5053167" y="107632"/>
            <a:ext cx="8181667" cy="1651635"/>
          </a:xfrm>
          <a:prstGeom prst="rect">
            <a:avLst/>
          </a:prstGeom>
        </p:spPr>
        <p:txBody>
          <a:bodyPr anchor="t" rtlCol="false" tIns="0" lIns="0" bIns="0" rIns="0">
            <a:spAutoFit/>
          </a:bodyPr>
          <a:lstStyle/>
          <a:p>
            <a:pPr algn="l">
              <a:lnSpc>
                <a:spcPts val="13439"/>
              </a:lnSpc>
            </a:pPr>
            <a:r>
              <a:rPr lang="en-US" sz="9600">
                <a:solidFill>
                  <a:srgbClr val="000000"/>
                </a:solidFill>
                <a:latin typeface="Abril Fatface"/>
              </a:rPr>
              <a:t>warning signs </a:t>
            </a:r>
          </a:p>
        </p:txBody>
      </p:sp>
      <p:sp>
        <p:nvSpPr>
          <p:cNvPr name="TextBox 3" id="3"/>
          <p:cNvSpPr txBox="true"/>
          <p:nvPr/>
        </p:nvSpPr>
        <p:spPr>
          <a:xfrm rot="0">
            <a:off x="5712247" y="3233273"/>
            <a:ext cx="6863507" cy="5400040"/>
          </a:xfrm>
          <a:prstGeom prst="rect">
            <a:avLst/>
          </a:prstGeom>
        </p:spPr>
        <p:txBody>
          <a:bodyPr anchor="t" rtlCol="false" tIns="0" lIns="0" bIns="0" rIns="0">
            <a:spAutoFit/>
          </a:bodyPr>
          <a:lstStyle/>
          <a:p>
            <a:pPr algn="ctr">
              <a:lnSpc>
                <a:spcPts val="4759"/>
              </a:lnSpc>
            </a:pPr>
            <a:r>
              <a:rPr lang="en-US" sz="3399">
                <a:solidFill>
                  <a:srgbClr val="000000"/>
                </a:solidFill>
                <a:latin typeface="Arimo"/>
              </a:rPr>
              <a:t>unkempt or abnormal appearance</a:t>
            </a:r>
          </a:p>
          <a:p>
            <a:pPr algn="ctr">
              <a:lnSpc>
                <a:spcPts val="4759"/>
              </a:lnSpc>
            </a:pPr>
            <a:r>
              <a:rPr lang="en-US" sz="3399">
                <a:solidFill>
                  <a:srgbClr val="000000"/>
                </a:solidFill>
                <a:latin typeface="Arimo"/>
              </a:rPr>
              <a:t>significant mood swings</a:t>
            </a:r>
          </a:p>
          <a:p>
            <a:pPr algn="ctr">
              <a:lnSpc>
                <a:spcPts val="4759"/>
              </a:lnSpc>
            </a:pPr>
            <a:r>
              <a:rPr lang="en-US" sz="3399">
                <a:solidFill>
                  <a:srgbClr val="000000"/>
                </a:solidFill>
                <a:latin typeface="Arimo"/>
              </a:rPr>
              <a:t>taking a lot of time off</a:t>
            </a:r>
          </a:p>
          <a:p>
            <a:pPr algn="ctr">
              <a:lnSpc>
                <a:spcPts val="4759"/>
              </a:lnSpc>
            </a:pPr>
            <a:r>
              <a:rPr lang="en-US" sz="3399">
                <a:solidFill>
                  <a:srgbClr val="000000"/>
                </a:solidFill>
                <a:latin typeface="Arimo"/>
              </a:rPr>
              <a:t>easily frustrated</a:t>
            </a:r>
          </a:p>
          <a:p>
            <a:pPr algn="ctr">
              <a:lnSpc>
                <a:spcPts val="4759"/>
              </a:lnSpc>
            </a:pPr>
            <a:r>
              <a:rPr lang="en-US" sz="3399">
                <a:solidFill>
                  <a:srgbClr val="000000"/>
                </a:solidFill>
                <a:latin typeface="Arimo"/>
              </a:rPr>
              <a:t>changes in eating/sleeping</a:t>
            </a:r>
          </a:p>
          <a:p>
            <a:pPr algn="ctr">
              <a:lnSpc>
                <a:spcPts val="4759"/>
              </a:lnSpc>
            </a:pPr>
            <a:r>
              <a:rPr lang="en-US" sz="3399">
                <a:solidFill>
                  <a:srgbClr val="000000"/>
                </a:solidFill>
                <a:latin typeface="Arimo"/>
              </a:rPr>
              <a:t>taking a lot of time off</a:t>
            </a:r>
          </a:p>
          <a:p>
            <a:pPr algn="ctr">
              <a:lnSpc>
                <a:spcPts val="4759"/>
              </a:lnSpc>
            </a:pPr>
            <a:r>
              <a:rPr lang="en-US" sz="3399">
                <a:solidFill>
                  <a:srgbClr val="000000"/>
                </a:solidFill>
                <a:latin typeface="Arimo"/>
              </a:rPr>
              <a:t>excessive worry</a:t>
            </a:r>
          </a:p>
          <a:p>
            <a:pPr algn="ctr">
              <a:lnSpc>
                <a:spcPts val="4759"/>
              </a:lnSpc>
            </a:pPr>
            <a:r>
              <a:rPr lang="en-US" sz="3399">
                <a:solidFill>
                  <a:srgbClr val="000000"/>
                </a:solidFill>
                <a:latin typeface="Arimo"/>
              </a:rPr>
              <a:t>reduction in productivity (</a:t>
            </a:r>
            <a:r>
              <a:rPr lang="en-US" sz="3399">
                <a:solidFill>
                  <a:srgbClr val="000000"/>
                </a:solidFill>
                <a:latin typeface="Arimo Italics"/>
              </a:rPr>
              <a:t>significant</a:t>
            </a:r>
            <a:r>
              <a:rPr lang="en-US" sz="3399">
                <a:solidFill>
                  <a:srgbClr val="000000"/>
                </a:solidFill>
                <a:latin typeface="Arimo"/>
              </a:rPr>
              <a:t>)</a:t>
            </a:r>
          </a:p>
          <a:p>
            <a:pPr algn="ctr">
              <a:lnSpc>
                <a:spcPts val="4759"/>
              </a:lnSpc>
            </a:pPr>
            <a:r>
              <a:rPr lang="en-US" sz="3399">
                <a:solidFill>
                  <a:srgbClr val="000000"/>
                </a:solidFill>
                <a:latin typeface="Arimo"/>
              </a:rPr>
              <a:t>social withdrawal</a:t>
            </a:r>
          </a:p>
        </p:txBody>
      </p:sp>
      <p:sp>
        <p:nvSpPr>
          <p:cNvPr name="TextBox 4" id="4"/>
          <p:cNvSpPr txBox="true"/>
          <p:nvPr/>
        </p:nvSpPr>
        <p:spPr>
          <a:xfrm rot="0">
            <a:off x="4897695" y="1873976"/>
            <a:ext cx="8492610" cy="596900"/>
          </a:xfrm>
          <a:prstGeom prst="rect">
            <a:avLst/>
          </a:prstGeom>
        </p:spPr>
        <p:txBody>
          <a:bodyPr anchor="t" rtlCol="false" tIns="0" lIns="0" bIns="0" rIns="0">
            <a:spAutoFit/>
          </a:bodyPr>
          <a:lstStyle/>
          <a:p>
            <a:pPr algn="l">
              <a:lnSpc>
                <a:spcPts val="4900"/>
              </a:lnSpc>
            </a:pPr>
            <a:r>
              <a:rPr lang="en-US" sz="3500">
                <a:solidFill>
                  <a:srgbClr val="000000"/>
                </a:solidFill>
                <a:latin typeface="Abril Fatface"/>
              </a:rPr>
              <a:t>that there may be a bigger issue going on</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5092035" y="107632"/>
            <a:ext cx="8103931" cy="1651635"/>
          </a:xfrm>
          <a:prstGeom prst="rect">
            <a:avLst/>
          </a:prstGeom>
        </p:spPr>
        <p:txBody>
          <a:bodyPr anchor="t" rtlCol="false" tIns="0" lIns="0" bIns="0" rIns="0">
            <a:spAutoFit/>
          </a:bodyPr>
          <a:lstStyle/>
          <a:p>
            <a:pPr algn="l">
              <a:lnSpc>
                <a:spcPts val="13439"/>
              </a:lnSpc>
            </a:pPr>
            <a:r>
              <a:rPr lang="en-US" sz="9600">
                <a:solidFill>
                  <a:srgbClr val="000000"/>
                </a:solidFill>
                <a:latin typeface="Abril Fatface"/>
              </a:rPr>
              <a:t>mental health</a:t>
            </a:r>
          </a:p>
        </p:txBody>
      </p:sp>
      <p:sp>
        <p:nvSpPr>
          <p:cNvPr name="TextBox 3" id="3"/>
          <p:cNvSpPr txBox="true"/>
          <p:nvPr/>
        </p:nvSpPr>
        <p:spPr>
          <a:xfrm rot="0">
            <a:off x="3235003" y="1692592"/>
            <a:ext cx="11817995" cy="8460105"/>
          </a:xfrm>
          <a:prstGeom prst="rect">
            <a:avLst/>
          </a:prstGeom>
        </p:spPr>
        <p:txBody>
          <a:bodyPr anchor="t" rtlCol="false" tIns="0" lIns="0" bIns="0" rIns="0">
            <a:spAutoFit/>
          </a:bodyPr>
          <a:lstStyle/>
          <a:p>
            <a:pPr algn="ctr">
              <a:lnSpc>
                <a:spcPts val="3780"/>
              </a:lnSpc>
            </a:pPr>
            <a:r>
              <a:rPr lang="en-US" sz="2700">
                <a:solidFill>
                  <a:srgbClr val="000000"/>
                </a:solidFill>
                <a:latin typeface="Arimo Bold"/>
              </a:rPr>
              <a:t>Risks to mental health at work can inclu</a:t>
            </a:r>
            <a:r>
              <a:rPr lang="en-US" sz="2700">
                <a:solidFill>
                  <a:srgbClr val="000000"/>
                </a:solidFill>
                <a:latin typeface="Arimo Bold"/>
              </a:rPr>
              <a:t>de:</a:t>
            </a:r>
          </a:p>
          <a:p>
            <a:pPr algn="ctr">
              <a:lnSpc>
                <a:spcPts val="3780"/>
              </a:lnSpc>
            </a:pPr>
          </a:p>
          <a:p>
            <a:pPr algn="ctr">
              <a:lnSpc>
                <a:spcPts val="3780"/>
              </a:lnSpc>
            </a:pPr>
            <a:r>
              <a:rPr lang="en-US" sz="2700">
                <a:solidFill>
                  <a:srgbClr val="000000"/>
                </a:solidFill>
                <a:latin typeface="Arimo"/>
              </a:rPr>
              <a:t>under-use of skills or being under-skilled for work;</a:t>
            </a:r>
          </a:p>
          <a:p>
            <a:pPr algn="ctr">
              <a:lnSpc>
                <a:spcPts val="3780"/>
              </a:lnSpc>
            </a:pPr>
            <a:r>
              <a:rPr lang="en-US" sz="2700">
                <a:solidFill>
                  <a:srgbClr val="000000"/>
                </a:solidFill>
                <a:latin typeface="Arimo"/>
              </a:rPr>
              <a:t>excessive workloads or work pace, understaffing;</a:t>
            </a:r>
          </a:p>
          <a:p>
            <a:pPr algn="ctr">
              <a:lnSpc>
                <a:spcPts val="3780"/>
              </a:lnSpc>
            </a:pPr>
            <a:r>
              <a:rPr lang="en-US" sz="2700">
                <a:solidFill>
                  <a:srgbClr val="000000"/>
                </a:solidFill>
                <a:latin typeface="Arimo"/>
              </a:rPr>
              <a:t>long, unsocial or inflexible hours;</a:t>
            </a:r>
          </a:p>
          <a:p>
            <a:pPr algn="ctr">
              <a:lnSpc>
                <a:spcPts val="3780"/>
              </a:lnSpc>
            </a:pPr>
            <a:r>
              <a:rPr lang="en-US" sz="2700">
                <a:solidFill>
                  <a:srgbClr val="000000"/>
                </a:solidFill>
                <a:latin typeface="Arimo"/>
              </a:rPr>
              <a:t>lack of control over job design or workload;</a:t>
            </a:r>
          </a:p>
          <a:p>
            <a:pPr algn="ctr">
              <a:lnSpc>
                <a:spcPts val="3780"/>
              </a:lnSpc>
            </a:pPr>
            <a:r>
              <a:rPr lang="en-US" sz="2700">
                <a:solidFill>
                  <a:srgbClr val="000000"/>
                </a:solidFill>
                <a:latin typeface="Arimo"/>
              </a:rPr>
              <a:t>unsafe or poor physical working conditions;</a:t>
            </a:r>
          </a:p>
          <a:p>
            <a:pPr algn="ctr">
              <a:lnSpc>
                <a:spcPts val="3780"/>
              </a:lnSpc>
            </a:pPr>
            <a:r>
              <a:rPr lang="en-US" sz="2700">
                <a:solidFill>
                  <a:srgbClr val="000000"/>
                </a:solidFill>
                <a:latin typeface="Arimo"/>
              </a:rPr>
              <a:t>organizational culture that enables negative behaviours;</a:t>
            </a:r>
          </a:p>
          <a:p>
            <a:pPr algn="ctr">
              <a:lnSpc>
                <a:spcPts val="3780"/>
              </a:lnSpc>
            </a:pPr>
            <a:r>
              <a:rPr lang="en-US" sz="2700">
                <a:solidFill>
                  <a:srgbClr val="000000"/>
                </a:solidFill>
                <a:latin typeface="Arimo"/>
              </a:rPr>
              <a:t>limited support from colleagues or authoritarian supervision;</a:t>
            </a:r>
          </a:p>
          <a:p>
            <a:pPr algn="ctr">
              <a:lnSpc>
                <a:spcPts val="3780"/>
              </a:lnSpc>
            </a:pPr>
            <a:r>
              <a:rPr lang="en-US" sz="2700">
                <a:solidFill>
                  <a:srgbClr val="000000"/>
                </a:solidFill>
                <a:latin typeface="Arimo"/>
              </a:rPr>
              <a:t>violence, harassment or bullying;</a:t>
            </a:r>
          </a:p>
          <a:p>
            <a:pPr algn="ctr">
              <a:lnSpc>
                <a:spcPts val="3780"/>
              </a:lnSpc>
            </a:pPr>
            <a:r>
              <a:rPr lang="en-US" sz="2700">
                <a:solidFill>
                  <a:srgbClr val="000000"/>
                </a:solidFill>
                <a:latin typeface="Arimo"/>
              </a:rPr>
              <a:t>discrimination and exclusion;</a:t>
            </a:r>
          </a:p>
          <a:p>
            <a:pPr algn="ctr">
              <a:lnSpc>
                <a:spcPts val="3780"/>
              </a:lnSpc>
            </a:pPr>
            <a:r>
              <a:rPr lang="en-US" sz="2700">
                <a:solidFill>
                  <a:srgbClr val="000000"/>
                </a:solidFill>
                <a:latin typeface="Arimo"/>
              </a:rPr>
              <a:t>unclear job role;</a:t>
            </a:r>
          </a:p>
          <a:p>
            <a:pPr algn="ctr">
              <a:lnSpc>
                <a:spcPts val="3780"/>
              </a:lnSpc>
            </a:pPr>
            <a:r>
              <a:rPr lang="en-US" sz="2700">
                <a:solidFill>
                  <a:srgbClr val="000000"/>
                </a:solidFill>
                <a:latin typeface="Arimo"/>
              </a:rPr>
              <a:t>under- or over-promotion;</a:t>
            </a:r>
          </a:p>
          <a:p>
            <a:pPr algn="ctr">
              <a:lnSpc>
                <a:spcPts val="3780"/>
              </a:lnSpc>
            </a:pPr>
            <a:r>
              <a:rPr lang="en-US" sz="2700">
                <a:solidFill>
                  <a:srgbClr val="000000"/>
                </a:solidFill>
                <a:latin typeface="Arimo"/>
              </a:rPr>
              <a:t>job insecurity, inadequate pay, or poor investment in career development; and</a:t>
            </a:r>
          </a:p>
          <a:p>
            <a:pPr algn="ctr">
              <a:lnSpc>
                <a:spcPts val="3780"/>
              </a:lnSpc>
            </a:pPr>
            <a:r>
              <a:rPr lang="en-US" sz="2700">
                <a:solidFill>
                  <a:srgbClr val="000000"/>
                </a:solidFill>
                <a:latin typeface="Arimo"/>
              </a:rPr>
              <a:t>conflicting home/work demands.</a:t>
            </a:r>
          </a:p>
          <a:p>
            <a:pPr algn="ctr">
              <a:lnSpc>
                <a:spcPts val="3780"/>
              </a:lnSpc>
            </a:pPr>
          </a:p>
          <a:p>
            <a:pPr algn="ctr">
              <a:lnSpc>
                <a:spcPts val="3360"/>
              </a:lnSpc>
            </a:pPr>
            <a:r>
              <a:rPr lang="en-US" sz="2400">
                <a:solidFill>
                  <a:srgbClr val="000000"/>
                </a:solidFill>
                <a:latin typeface="Arimo Italics"/>
              </a:rPr>
              <a:t>World Health Organization</a:t>
            </a:r>
          </a:p>
          <a:p>
            <a:pPr algn="ctr">
              <a:lnSpc>
                <a:spcPts val="3360"/>
              </a:lnSpc>
            </a:pP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5182727" y="107632"/>
            <a:ext cx="7922547" cy="1651635"/>
          </a:xfrm>
          <a:prstGeom prst="rect">
            <a:avLst/>
          </a:prstGeom>
        </p:spPr>
        <p:txBody>
          <a:bodyPr anchor="t" rtlCol="false" tIns="0" lIns="0" bIns="0" rIns="0">
            <a:spAutoFit/>
          </a:bodyPr>
          <a:lstStyle/>
          <a:p>
            <a:pPr algn="l">
              <a:lnSpc>
                <a:spcPts val="13439"/>
              </a:lnSpc>
            </a:pPr>
            <a:r>
              <a:rPr lang="en-US" sz="9600">
                <a:solidFill>
                  <a:srgbClr val="000000"/>
                </a:solidFill>
                <a:latin typeface="Abril Fatface"/>
              </a:rPr>
              <a:t>substance use</a:t>
            </a:r>
          </a:p>
        </p:txBody>
      </p:sp>
      <p:sp>
        <p:nvSpPr>
          <p:cNvPr name="TextBox 3" id="3"/>
          <p:cNvSpPr txBox="true"/>
          <p:nvPr/>
        </p:nvSpPr>
        <p:spPr>
          <a:xfrm rot="0">
            <a:off x="5256386" y="3090726"/>
            <a:ext cx="7775228" cy="4799965"/>
          </a:xfrm>
          <a:prstGeom prst="rect">
            <a:avLst/>
          </a:prstGeom>
        </p:spPr>
        <p:txBody>
          <a:bodyPr anchor="t" rtlCol="false" tIns="0" lIns="0" bIns="0" rIns="0">
            <a:spAutoFit/>
          </a:bodyPr>
          <a:lstStyle/>
          <a:p>
            <a:pPr algn="ctr">
              <a:lnSpc>
                <a:spcPts val="4759"/>
              </a:lnSpc>
            </a:pPr>
            <a:r>
              <a:rPr lang="en-US" sz="3399">
                <a:solidFill>
                  <a:srgbClr val="000000"/>
                </a:solidFill>
                <a:latin typeface="Arimo Bold"/>
              </a:rPr>
              <a:t>Signs you might notice:</a:t>
            </a:r>
          </a:p>
          <a:p>
            <a:pPr algn="ctr">
              <a:lnSpc>
                <a:spcPts val="4759"/>
              </a:lnSpc>
            </a:pPr>
          </a:p>
          <a:p>
            <a:pPr algn="ctr">
              <a:lnSpc>
                <a:spcPts val="4759"/>
              </a:lnSpc>
            </a:pPr>
            <a:r>
              <a:rPr lang="en-US" sz="3399">
                <a:solidFill>
                  <a:srgbClr val="000000"/>
                </a:solidFill>
                <a:latin typeface="Arimo"/>
              </a:rPr>
              <a:t>Decreased quality of work or productivity</a:t>
            </a:r>
          </a:p>
          <a:p>
            <a:pPr algn="ctr">
              <a:lnSpc>
                <a:spcPts val="4759"/>
              </a:lnSpc>
            </a:pPr>
            <a:r>
              <a:rPr lang="en-US" sz="3399">
                <a:solidFill>
                  <a:srgbClr val="000000"/>
                </a:solidFill>
                <a:latin typeface="Arimo"/>
              </a:rPr>
              <a:t>Constant health issues</a:t>
            </a:r>
          </a:p>
          <a:p>
            <a:pPr algn="ctr">
              <a:lnSpc>
                <a:spcPts val="4759"/>
              </a:lnSpc>
            </a:pPr>
            <a:r>
              <a:rPr lang="en-US" sz="3399">
                <a:solidFill>
                  <a:srgbClr val="000000"/>
                </a:solidFill>
                <a:latin typeface="Arimo"/>
              </a:rPr>
              <a:t>Increase in absences</a:t>
            </a:r>
          </a:p>
          <a:p>
            <a:pPr algn="ctr">
              <a:lnSpc>
                <a:spcPts val="4759"/>
              </a:lnSpc>
            </a:pPr>
            <a:r>
              <a:rPr lang="en-US" sz="3399">
                <a:solidFill>
                  <a:srgbClr val="000000"/>
                </a:solidFill>
                <a:latin typeface="Arimo"/>
              </a:rPr>
              <a:t>Changes in behavior</a:t>
            </a:r>
          </a:p>
          <a:p>
            <a:pPr algn="ctr">
              <a:lnSpc>
                <a:spcPts val="4759"/>
              </a:lnSpc>
            </a:pPr>
            <a:r>
              <a:rPr lang="en-US" sz="3399">
                <a:solidFill>
                  <a:srgbClr val="000000"/>
                </a:solidFill>
                <a:latin typeface="Arimo"/>
              </a:rPr>
              <a:t>Financial concerns</a:t>
            </a:r>
          </a:p>
          <a:p>
            <a:pPr algn="ctr">
              <a:lnSpc>
                <a:spcPts val="4759"/>
              </a:lnSpc>
            </a:pPr>
            <a:r>
              <a:rPr lang="en-US" sz="3399">
                <a:solidFill>
                  <a:srgbClr val="000000"/>
                </a:solidFill>
                <a:latin typeface="Arimo"/>
              </a:rPr>
              <a:t>Slurring words + absurd behavior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DAGC6CJW2Ik</dc:identifier>
  <dcterms:modified xsi:type="dcterms:W3CDTF">2011-08-01T06:04:30Z</dcterms:modified>
  <cp:revision>1</cp:revision>
  <dc:title>Live Oak May 30th</dc:title>
</cp:coreProperties>
</file>